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Libre Franklin"/>
      <p:regular r:id="rId31"/>
      <p:bold r:id="rId32"/>
      <p:italic r:id="rId33"/>
      <p:boldItalic r:id="rId34"/>
    </p:embeddedFont>
    <p:embeddedFont>
      <p:font typeface="Abel"/>
      <p:regular r:id="rId35"/>
    </p:embeddedFont>
    <p:embeddedFont>
      <p:font typeface="Gill Sans"/>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8" roundtripDataSignature="AMtx7mhiR/g+RegqRsQxQ73HKycGOk0D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Franklin-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ibreFranklin-italic.fntdata"/><Relationship Id="rId10" Type="http://schemas.openxmlformats.org/officeDocument/2006/relationships/slide" Target="slides/slide5.xml"/><Relationship Id="rId32" Type="http://schemas.openxmlformats.org/officeDocument/2006/relationships/font" Target="fonts/LibreFranklin-bold.fntdata"/><Relationship Id="rId13" Type="http://schemas.openxmlformats.org/officeDocument/2006/relationships/slide" Target="slides/slide8.xml"/><Relationship Id="rId35" Type="http://schemas.openxmlformats.org/officeDocument/2006/relationships/font" Target="fonts/Abel-regular.fntdata"/><Relationship Id="rId12" Type="http://schemas.openxmlformats.org/officeDocument/2006/relationships/slide" Target="slides/slide7.xml"/><Relationship Id="rId34" Type="http://schemas.openxmlformats.org/officeDocument/2006/relationships/font" Target="fonts/LibreFranklin-boldItalic.fntdata"/><Relationship Id="rId15" Type="http://schemas.openxmlformats.org/officeDocument/2006/relationships/slide" Target="slides/slide10.xml"/><Relationship Id="rId37" Type="http://schemas.openxmlformats.org/officeDocument/2006/relationships/font" Target="fonts/GillSans-bold.fntdata"/><Relationship Id="rId14" Type="http://schemas.openxmlformats.org/officeDocument/2006/relationships/slide" Target="slides/slide9.xml"/><Relationship Id="rId36" Type="http://schemas.openxmlformats.org/officeDocument/2006/relationships/font" Target="fonts/GillSans-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b487f6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b487f6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42cab6d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2d42cab6db3_0_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251" name="Google Shape;25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42cab6db3_0_13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s-419"/>
              <a:t>El error de generalización tiene dos partes: algo se debe al sesgo y algo se debe a la varianza.</a:t>
            </a:r>
            <a:endParaRPr/>
          </a:p>
          <a:p>
            <a:pPr indent="0" lvl="0" marL="0" rtl="0" algn="l">
              <a:spcBef>
                <a:spcPts val="0"/>
              </a:spcBef>
              <a:spcAft>
                <a:spcPts val="0"/>
              </a:spcAft>
              <a:buSzPts val="1100"/>
              <a:buNone/>
            </a:pPr>
            <a:r>
              <a:rPr lang="es-419"/>
              <a:t>Si tiene un sesgo alto es lo mismo que decir que el modelo tiene una complejidad baja(es muy simple). A medida que aumenta la complejidad el sesgo disminuye.</a:t>
            </a:r>
            <a:endParaRPr/>
          </a:p>
          <a:p>
            <a:pPr indent="0" lvl="0" marL="0" rtl="0" algn="l">
              <a:spcBef>
                <a:spcPts val="0"/>
              </a:spcBef>
              <a:spcAft>
                <a:spcPts val="0"/>
              </a:spcAft>
              <a:buSzPts val="1100"/>
              <a:buNone/>
            </a:pPr>
            <a:r>
              <a:rPr lang="es-419"/>
              <a:t>Hablamos de generalizar cuando nos referimos a que pueda captar lo aprendido en datos nuevos. </a:t>
            </a:r>
            <a:endParaRPr/>
          </a:p>
          <a:p>
            <a:pPr indent="0" lvl="0" marL="0" rtl="0" algn="l">
              <a:lnSpc>
                <a:spcPct val="100000"/>
              </a:lnSpc>
              <a:spcBef>
                <a:spcPts val="0"/>
              </a:spcBef>
              <a:spcAft>
                <a:spcPts val="0"/>
              </a:spcAft>
              <a:buSzPts val="1100"/>
              <a:buNone/>
            </a:pPr>
            <a:r>
              <a:t/>
            </a:r>
            <a:endParaRPr/>
          </a:p>
        </p:txBody>
      </p:sp>
      <p:sp>
        <p:nvSpPr>
          <p:cNvPr id="259" name="Google Shape;259;g2d42cab6db3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ae829c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30ae829cc9d_0_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438a05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d438a05043_0_0:notes"/>
          <p:cNvSpPr/>
          <p:nvPr>
            <p:ph idx="2" type="sldImg"/>
          </p:nvPr>
        </p:nvSpPr>
        <p:spPr>
          <a:xfrm>
            <a:off x="381188" y="685800"/>
            <a:ext cx="6096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Aprender es más que copiar; implica generalizar para adaptarse a nuevas situaciones.</a:t>
            </a:r>
            <a:endParaRPr>
              <a:solidFill>
                <a:schemeClr val="dk1"/>
              </a:solidFill>
            </a:endParaRPr>
          </a:p>
          <a:p>
            <a:pPr indent="0" lvl="0" marL="0" rtl="0" algn="l">
              <a:spcBef>
                <a:spcPts val="0"/>
              </a:spcBef>
              <a:spcAft>
                <a:spcPts val="0"/>
              </a:spcAft>
              <a:buClr>
                <a:schemeClr val="dk1"/>
              </a:buClr>
              <a:buSzPts val="1100"/>
              <a:buFont typeface="Arial"/>
              <a:buNone/>
            </a:pPr>
            <a:r>
              <a:rPr b="1" lang="es-419">
                <a:solidFill>
                  <a:schemeClr val="dk1"/>
                </a:solidFill>
              </a:rPr>
              <a:t>Objetivo</a:t>
            </a:r>
            <a:r>
              <a:rPr lang="es-419">
                <a:solidFill>
                  <a:schemeClr val="dk1"/>
                </a:solidFill>
              </a:rPr>
              <a:t>: Explicar que en el aprendizaje automático las máquinas encuentran patrones sin instrucciones explícitas.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14" name="Google Shape;11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9" name="Shape 9"/>
        <p:cNvGrpSpPr/>
        <p:nvPr/>
      </p:nvGrpSpPr>
      <p:grpSpPr>
        <a:xfrm>
          <a:off x="0" y="0"/>
          <a:ext cx="0" cy="0"/>
          <a:chOff x="0" y="0"/>
          <a:chExt cx="0" cy="0"/>
        </a:xfrm>
      </p:grpSpPr>
      <p:sp>
        <p:nvSpPr>
          <p:cNvPr id="10" name="Google Shape;10;p22"/>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2"/>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48" name="Shape 48"/>
        <p:cNvGrpSpPr/>
        <p:nvPr/>
      </p:nvGrpSpPr>
      <p:grpSpPr>
        <a:xfrm>
          <a:off x="0" y="0"/>
          <a:ext cx="0" cy="0"/>
          <a:chOff x="0" y="0"/>
          <a:chExt cx="0" cy="0"/>
        </a:xfrm>
      </p:grpSpPr>
      <p:sp>
        <p:nvSpPr>
          <p:cNvPr id="49" name="Google Shape;49;p31"/>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 name="Google Shape;50;p31"/>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31"/>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52" name="Shape 52"/>
        <p:cNvGrpSpPr/>
        <p:nvPr/>
      </p:nvGrpSpPr>
      <p:grpSpPr>
        <a:xfrm>
          <a:off x="0" y="0"/>
          <a:ext cx="0" cy="0"/>
          <a:chOff x="0" y="0"/>
          <a:chExt cx="0" cy="0"/>
        </a:xfrm>
      </p:grpSpPr>
      <p:sp>
        <p:nvSpPr>
          <p:cNvPr id="53" name="Google Shape;53;p32"/>
          <p:cNvSpPr txBox="1"/>
          <p:nvPr>
            <p:ph type="title"/>
          </p:nvPr>
        </p:nvSpPr>
        <p:spPr>
          <a:xfrm rot="5400000">
            <a:off x="5350050" y="1467544"/>
            <a:ext cx="43590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32"/>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32"/>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56" name="Shape 56"/>
        <p:cNvGrpSpPr/>
        <p:nvPr/>
      </p:nvGrpSpPr>
      <p:grpSpPr>
        <a:xfrm>
          <a:off x="0" y="0"/>
          <a:ext cx="0" cy="0"/>
          <a:chOff x="0" y="0"/>
          <a:chExt cx="0" cy="0"/>
        </a:xfrm>
      </p:grpSpPr>
      <p:sp>
        <p:nvSpPr>
          <p:cNvPr id="57" name="Google Shape;57;g2d42cab6db3_0_40"/>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g2d42cab6db3_0_40"/>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g2d42cab6db3_0_40"/>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419"/>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3" name="Shape 13"/>
        <p:cNvGrpSpPr/>
        <p:nvPr/>
      </p:nvGrpSpPr>
      <p:grpSpPr>
        <a:xfrm>
          <a:off x="0" y="0"/>
          <a:ext cx="0" cy="0"/>
          <a:chOff x="0" y="0"/>
          <a:chExt cx="0" cy="0"/>
        </a:xfrm>
      </p:grpSpPr>
      <p:sp>
        <p:nvSpPr>
          <p:cNvPr id="14" name="Google Shape;14;p23"/>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2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2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7" name="Shape 17"/>
        <p:cNvGrpSpPr/>
        <p:nvPr/>
      </p:nvGrpSpPr>
      <p:grpSpPr>
        <a:xfrm>
          <a:off x="0" y="0"/>
          <a:ext cx="0" cy="0"/>
          <a:chOff x="0" y="0"/>
          <a:chExt cx="0" cy="0"/>
        </a:xfrm>
      </p:grpSpPr>
      <p:sp>
        <p:nvSpPr>
          <p:cNvPr id="18" name="Google Shape;18;p24"/>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24"/>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0" name="Google Shape;20;p2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1" name="Shape 21"/>
        <p:cNvGrpSpPr/>
        <p:nvPr/>
      </p:nvGrpSpPr>
      <p:grpSpPr>
        <a:xfrm>
          <a:off x="0" y="0"/>
          <a:ext cx="0" cy="0"/>
          <a:chOff x="0" y="0"/>
          <a:chExt cx="0" cy="0"/>
        </a:xfrm>
      </p:grpSpPr>
      <p:sp>
        <p:nvSpPr>
          <p:cNvPr id="22" name="Google Shape;22;p25"/>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25"/>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5"/>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25"/>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6" name="Shape 26"/>
        <p:cNvGrpSpPr/>
        <p:nvPr/>
      </p:nvGrpSpPr>
      <p:grpSpPr>
        <a:xfrm>
          <a:off x="0" y="0"/>
          <a:ext cx="0" cy="0"/>
          <a:chOff x="0" y="0"/>
          <a:chExt cx="0" cy="0"/>
        </a:xfrm>
      </p:grpSpPr>
      <p:sp>
        <p:nvSpPr>
          <p:cNvPr id="27" name="Google Shape;27;p26"/>
          <p:cNvSpPr txBox="1"/>
          <p:nvPr>
            <p:ph type="title"/>
          </p:nvPr>
        </p:nvSpPr>
        <p:spPr>
          <a:xfrm>
            <a:off x="629841"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26"/>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9" name="Google Shape;29;p26"/>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26"/>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 name="Google Shape;31;p26"/>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26"/>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33" name="Shape 33"/>
        <p:cNvGrpSpPr/>
        <p:nvPr/>
      </p:nvGrpSpPr>
      <p:grpSpPr>
        <a:xfrm>
          <a:off x="0" y="0"/>
          <a:ext cx="0" cy="0"/>
          <a:chOff x="0" y="0"/>
          <a:chExt cx="0" cy="0"/>
        </a:xfrm>
      </p:grpSpPr>
      <p:sp>
        <p:nvSpPr>
          <p:cNvPr id="34" name="Google Shape;34;p27"/>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27"/>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6" name="Shape 36"/>
        <p:cNvGrpSpPr/>
        <p:nvPr/>
      </p:nvGrpSpPr>
      <p:grpSpPr>
        <a:xfrm>
          <a:off x="0" y="0"/>
          <a:ext cx="0" cy="0"/>
          <a:chOff x="0" y="0"/>
          <a:chExt cx="0" cy="0"/>
        </a:xfrm>
      </p:grpSpPr>
      <p:sp>
        <p:nvSpPr>
          <p:cNvPr id="37" name="Google Shape;37;p28"/>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38" name="Shape 38"/>
        <p:cNvGrpSpPr/>
        <p:nvPr/>
      </p:nvGrpSpPr>
      <p:grpSpPr>
        <a:xfrm>
          <a:off x="0" y="0"/>
          <a:ext cx="0" cy="0"/>
          <a:chOff x="0" y="0"/>
          <a:chExt cx="0" cy="0"/>
        </a:xfrm>
      </p:grpSpPr>
      <p:sp>
        <p:nvSpPr>
          <p:cNvPr id="39" name="Google Shape;39;p29"/>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29"/>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29"/>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2" name="Google Shape;42;p29"/>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43" name="Shape 43"/>
        <p:cNvGrpSpPr/>
        <p:nvPr/>
      </p:nvGrpSpPr>
      <p:grpSpPr>
        <a:xfrm>
          <a:off x="0" y="0"/>
          <a:ext cx="0" cy="0"/>
          <a:chOff x="0" y="0"/>
          <a:chExt cx="0" cy="0"/>
        </a:xfrm>
      </p:grpSpPr>
      <p:sp>
        <p:nvSpPr>
          <p:cNvPr id="44" name="Google Shape;44;p30"/>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30"/>
          <p:cNvSpPr/>
          <p:nvPr>
            <p:ph idx="2" type="pic"/>
          </p:nvPr>
        </p:nvSpPr>
        <p:spPr>
          <a:xfrm>
            <a:off x="3887391" y="740569"/>
            <a:ext cx="4629300" cy="3655200"/>
          </a:xfrm>
          <a:prstGeom prst="rect">
            <a:avLst/>
          </a:prstGeom>
          <a:noFill/>
          <a:ln>
            <a:noFill/>
          </a:ln>
        </p:spPr>
      </p:sp>
      <p:sp>
        <p:nvSpPr>
          <p:cNvPr id="46" name="Google Shape;46;p30"/>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7" name="Google Shape;47;p30"/>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21"/>
          <p:cNvPicPr preferRelativeResize="0"/>
          <p:nvPr/>
        </p:nvPicPr>
        <p:blipFill rotWithShape="1">
          <a:blip r:embed="rId1">
            <a:alphaModFix/>
          </a:blip>
          <a:srcRect b="0" l="0" r="0" t="0"/>
          <a:stretch/>
        </p:blipFill>
        <p:spPr>
          <a:xfrm>
            <a:off x="0" y="4728451"/>
            <a:ext cx="6857999" cy="413317"/>
          </a:xfrm>
          <a:prstGeom prst="rect">
            <a:avLst/>
          </a:prstGeom>
          <a:noFill/>
          <a:ln>
            <a:noFill/>
          </a:ln>
        </p:spPr>
      </p:pic>
      <p:pic>
        <p:nvPicPr>
          <p:cNvPr id="7" name="Google Shape;7;p21"/>
          <p:cNvPicPr preferRelativeResize="0"/>
          <p:nvPr/>
        </p:nvPicPr>
        <p:blipFill rotWithShape="1">
          <a:blip r:embed="rId2">
            <a:alphaModFix/>
          </a:blip>
          <a:srcRect b="0" l="0" r="0" t="0"/>
          <a:stretch/>
        </p:blipFill>
        <p:spPr>
          <a:xfrm>
            <a:off x="685800" y="1732"/>
            <a:ext cx="1339702" cy="840040"/>
          </a:xfrm>
          <a:prstGeom prst="rect">
            <a:avLst/>
          </a:prstGeom>
          <a:noFill/>
          <a:ln>
            <a:noFill/>
          </a:ln>
        </p:spPr>
      </p:pic>
      <p:sp>
        <p:nvSpPr>
          <p:cNvPr id="8" name="Google Shape;8;p21"/>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bit.ly/3T51urh" TargetMode="External"/><Relationship Id="rId4" Type="http://schemas.openxmlformats.org/officeDocument/2006/relationships/hyperlink" Target="https://bit.ly/3zKaOtK" TargetMode="External"/><Relationship Id="rId5" Type="http://schemas.openxmlformats.org/officeDocument/2006/relationships/image" Target="../media/image6.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1143000" y="1900238"/>
            <a:ext cx="6858000" cy="13431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s-419"/>
              <a:t>Para agregevas, siempre duplicar la segunda diapo.</a:t>
            </a:r>
            <a:endParaRPr/>
          </a:p>
        </p:txBody>
      </p:sp>
      <p:sp>
        <p:nvSpPr>
          <p:cNvPr id="65" name="Google Shape;65;p1"/>
          <p:cNvSpPr txBox="1"/>
          <p:nvPr>
            <p:ph idx="12" type="sldNum"/>
          </p:nvPr>
        </p:nvSpPr>
        <p:spPr>
          <a:xfrm>
            <a:off x="8793525" y="4850176"/>
            <a:ext cx="350400" cy="21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50"/>
              <a:buNone/>
            </a:pPr>
            <a:fld id="{00000000-1234-1234-1234-123412341234}" type="slidenum">
              <a:rPr lang="es-419"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pic>
        <p:nvPicPr>
          <p:cNvPr id="66" name="Google Shape;66;p1"/>
          <p:cNvPicPr preferRelativeResize="0"/>
          <p:nvPr/>
        </p:nvPicPr>
        <p:blipFill rotWithShape="1">
          <a:blip r:embed="rId3">
            <a:alphaModFix/>
          </a:blip>
          <a:srcRect b="0" l="0" r="0" t="0"/>
          <a:stretch/>
        </p:blipFill>
        <p:spPr>
          <a:xfrm>
            <a:off x="0" y="840041"/>
            <a:ext cx="9144000" cy="4303460"/>
          </a:xfrm>
          <a:prstGeom prst="rect">
            <a:avLst/>
          </a:prstGeom>
          <a:noFill/>
          <a:ln>
            <a:noFill/>
          </a:ln>
        </p:spPr>
      </p:pic>
      <p:pic>
        <p:nvPicPr>
          <p:cNvPr id="67" name="Google Shape;67;p1"/>
          <p:cNvPicPr preferRelativeResize="0"/>
          <p:nvPr/>
        </p:nvPicPr>
        <p:blipFill rotWithShape="1">
          <a:blip r:embed="rId4">
            <a:alphaModFix/>
          </a:blip>
          <a:srcRect b="0" l="0" r="0" t="0"/>
          <a:stretch/>
        </p:blipFill>
        <p:spPr>
          <a:xfrm>
            <a:off x="679303" y="0"/>
            <a:ext cx="1339702" cy="840040"/>
          </a:xfrm>
          <a:prstGeom prst="rect">
            <a:avLst/>
          </a:prstGeom>
          <a:noFill/>
          <a:ln>
            <a:noFill/>
          </a:ln>
        </p:spPr>
      </p:pic>
      <p:sp>
        <p:nvSpPr>
          <p:cNvPr id="68" name="Google Shape;68;p1"/>
          <p:cNvSpPr txBox="1"/>
          <p:nvPr/>
        </p:nvSpPr>
        <p:spPr>
          <a:xfrm>
            <a:off x="2032250" y="1699525"/>
            <a:ext cx="5179500" cy="2385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Machine Learning II</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Clase 1</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ill Sans"/>
              <a:ea typeface="Gill Sans"/>
              <a:cs typeface="Gill Sans"/>
              <a:sym typeface="Gill Sans"/>
            </a:endParaRPr>
          </a:p>
          <a:p>
            <a:pPr indent="0" lvl="0" marL="0" marR="0" rtl="0" algn="ctr">
              <a:lnSpc>
                <a:spcPct val="115000"/>
              </a:lnSpc>
              <a:spcBef>
                <a:spcPts val="120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Conceptos fundamentales de Machine Learning</a:t>
            </a:r>
            <a:endParaRPr b="0" i="0" sz="2000" u="none" cap="none" strike="noStrike">
              <a:solidFill>
                <a:schemeClr val="dk1"/>
              </a:solidFill>
              <a:latin typeface="Gill Sans"/>
              <a:ea typeface="Gill Sans"/>
              <a:cs typeface="Gill Sans"/>
              <a:sym typeface="Gill Sans"/>
            </a:endParaRPr>
          </a:p>
          <a:p>
            <a:pPr indent="0" lvl="0" marL="0" marR="0" rtl="0" algn="ctr">
              <a:lnSpc>
                <a:spcPct val="115000"/>
              </a:lnSpc>
              <a:spcBef>
                <a:spcPts val="1200"/>
              </a:spcBef>
              <a:spcAft>
                <a:spcPts val="120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(Parte 1)</a:t>
            </a:r>
            <a:endParaRPr b="0" i="0" sz="2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0b487f60db_0_0"/>
          <p:cNvSpPr txBox="1"/>
          <p:nvPr>
            <p:ph idx="1" type="subTitle"/>
          </p:nvPr>
        </p:nvSpPr>
        <p:spPr>
          <a:xfrm>
            <a:off x="993300" y="1140303"/>
            <a:ext cx="6858000" cy="1241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s-419"/>
              <a:t>Video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41" name="Google Shape;141;p7"/>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2" name="Google Shape;142;p7"/>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43" name="Google Shape;143;p7"/>
          <p:cNvSpPr txBox="1"/>
          <p:nvPr/>
        </p:nvSpPr>
        <p:spPr>
          <a:xfrm>
            <a:off x="184200" y="1115025"/>
            <a:ext cx="4257900" cy="32853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Por definición, el aprendizaje automático significa enseñar a una máquina o un algoritmo a realizar tareas. Hemos estado haciendo esto durante muchos años, se llama </a:t>
            </a:r>
            <a:r>
              <a:rPr b="1" i="0" lang="es-419" sz="1300" u="none" cap="none" strike="noStrike">
                <a:solidFill>
                  <a:srgbClr val="202124"/>
                </a:solidFill>
                <a:latin typeface="Arial"/>
                <a:ea typeface="Arial"/>
                <a:cs typeface="Arial"/>
                <a:sym typeface="Arial"/>
              </a:rPr>
              <a:t>programación</a:t>
            </a:r>
            <a:r>
              <a:rPr b="0" i="0" lang="es-419" sz="1300" u="none" cap="none" strike="noStrike">
                <a:solidFill>
                  <a:srgbClr val="202124"/>
                </a:solidFill>
                <a:latin typeface="Arial"/>
                <a:ea typeface="Arial"/>
                <a:cs typeface="Arial"/>
                <a:sym typeface="Arial"/>
              </a:rPr>
              <a:t>.</a:t>
            </a:r>
            <a:r>
              <a:rPr b="0" i="0" lang="es-419" sz="1300" u="sng" cap="none" strike="noStrike">
                <a:solidFill>
                  <a:srgbClr val="202124"/>
                </a:solidFill>
                <a:latin typeface="Arial"/>
                <a:ea typeface="Arial"/>
                <a:cs typeface="Arial"/>
                <a:sym typeface="Arial"/>
              </a:rPr>
              <a:t> Damos una computadora un conjunto de instrucciones, el orden en el que deben ejecutarse y una serie de opciones de cómo reaccionar a un número limitado de entradas.</a:t>
            </a:r>
            <a:r>
              <a:rPr b="0" i="0" lang="es-419" sz="1300" u="none" cap="none" strike="noStrike">
                <a:solidFill>
                  <a:srgbClr val="202124"/>
                </a:solidFill>
                <a:latin typeface="Arial"/>
                <a:ea typeface="Arial"/>
                <a:cs typeface="Arial"/>
                <a:sym typeface="Arial"/>
              </a:rPr>
              <a:t> Si no se conoce la entrada, o si pedimos a la computadora para hacer algo que no está contenido en el programa, entonces fallará,mostrando un error. </a:t>
            </a:r>
            <a:r>
              <a:rPr lang="es-419" sz="1300">
                <a:solidFill>
                  <a:srgbClr val="202124"/>
                </a:solidFill>
              </a:rPr>
              <a:t>(Manejo de errores)</a:t>
            </a:r>
            <a:endParaRPr b="0" i="0" sz="1300" u="none" cap="none" strike="noStrike">
              <a:solidFill>
                <a:srgbClr val="202124"/>
              </a:solidFill>
              <a:latin typeface="Arial"/>
              <a:ea typeface="Arial"/>
              <a:cs typeface="Arial"/>
              <a:sym typeface="Arial"/>
            </a:endParaRPr>
          </a:p>
        </p:txBody>
      </p:sp>
      <p:pic>
        <p:nvPicPr>
          <p:cNvPr id="144" name="Google Shape;144;p7"/>
          <p:cNvPicPr preferRelativeResize="0"/>
          <p:nvPr/>
        </p:nvPicPr>
        <p:blipFill rotWithShape="1">
          <a:blip r:embed="rId4">
            <a:alphaModFix/>
          </a:blip>
          <a:srcRect b="0" l="0" r="0" t="0"/>
          <a:stretch/>
        </p:blipFill>
        <p:spPr>
          <a:xfrm>
            <a:off x="4518300" y="1768850"/>
            <a:ext cx="4397100" cy="1821875"/>
          </a:xfrm>
          <a:prstGeom prst="rect">
            <a:avLst/>
          </a:prstGeom>
          <a:noFill/>
          <a:ln>
            <a:noFill/>
          </a:ln>
        </p:spPr>
      </p:pic>
      <p:sp>
        <p:nvSpPr>
          <p:cNvPr id="145" name="Google Shape;145;p7"/>
          <p:cNvSpPr txBox="1"/>
          <p:nvPr/>
        </p:nvSpPr>
        <p:spPr>
          <a:xfrm>
            <a:off x="5579575" y="840700"/>
            <a:ext cx="3100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100">
                <a:solidFill>
                  <a:schemeClr val="dk1"/>
                </a:solidFill>
                <a:highlight>
                  <a:srgbClr val="FCE5CD"/>
                </a:highlight>
              </a:rPr>
              <a:t> En la programación tradicional damos instrucciones claras, pero en ML dejamos que la máquina descubra patrones a partir de datos.</a:t>
            </a:r>
            <a:endParaRPr>
              <a:highlight>
                <a:srgbClr val="FCE5CD"/>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51" name="Google Shape;151;p8"/>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2" name="Google Shape;152;p8"/>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53" name="Google Shape;153;p8"/>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highlight>
                  <a:srgbClr val="FCE5CD"/>
                </a:highlight>
                <a:latin typeface="Arial"/>
                <a:ea typeface="Arial"/>
                <a:cs typeface="Arial"/>
                <a:sym typeface="Arial"/>
              </a:rPr>
              <a:t>La diferencia entre este paradigma tradicional y el aprendizaje automático es que nunca le diremos a la computadora exactamente qué hacer. La dejaremos descubrir </a:t>
            </a:r>
            <a:r>
              <a:rPr b="1" i="0" lang="es-419" sz="1300" u="none" cap="none" strike="noStrike">
                <a:solidFill>
                  <a:srgbClr val="202124"/>
                </a:solidFill>
                <a:highlight>
                  <a:srgbClr val="FCE5CD"/>
                </a:highlight>
                <a:latin typeface="Arial"/>
                <a:ea typeface="Arial"/>
                <a:cs typeface="Arial"/>
                <a:sym typeface="Arial"/>
              </a:rPr>
              <a:t>patrones</a:t>
            </a:r>
            <a:r>
              <a:rPr b="0" i="0" lang="es-419" sz="1300" u="none" cap="none" strike="noStrike">
                <a:solidFill>
                  <a:srgbClr val="202124"/>
                </a:solidFill>
                <a:highlight>
                  <a:srgbClr val="FCE5CD"/>
                </a:highlight>
                <a:latin typeface="Arial"/>
                <a:ea typeface="Arial"/>
                <a:cs typeface="Arial"/>
                <a:sym typeface="Arial"/>
              </a:rPr>
              <a:t> o le daremos </a:t>
            </a:r>
            <a:r>
              <a:rPr b="1" i="0" lang="es-419" sz="1300" u="none" cap="none" strike="noStrike">
                <a:solidFill>
                  <a:srgbClr val="202124"/>
                </a:solidFill>
                <a:highlight>
                  <a:srgbClr val="FCE5CD"/>
                </a:highlight>
                <a:latin typeface="Arial"/>
                <a:ea typeface="Arial"/>
                <a:cs typeface="Arial"/>
                <a:sym typeface="Arial"/>
              </a:rPr>
              <a:t>muestras</a:t>
            </a:r>
            <a:r>
              <a:rPr b="0" i="0" lang="es-419" sz="1300" u="none" cap="none" strike="noStrike">
                <a:solidFill>
                  <a:srgbClr val="202124"/>
                </a:solidFill>
                <a:highlight>
                  <a:srgbClr val="FCE5CD"/>
                </a:highlight>
                <a:latin typeface="Arial"/>
                <a:ea typeface="Arial"/>
                <a:cs typeface="Arial"/>
                <a:sym typeface="Arial"/>
              </a:rPr>
              <a:t> de lo que queremos. </a:t>
            </a:r>
            <a:r>
              <a:rPr b="0" i="0" lang="es-419" sz="1300" u="none" cap="none" strike="noStrike">
                <a:solidFill>
                  <a:srgbClr val="202124"/>
                </a:solidFill>
                <a:latin typeface="Arial"/>
                <a:ea typeface="Arial"/>
                <a:cs typeface="Arial"/>
                <a:sym typeface="Arial"/>
              </a:rPr>
              <a:t>Usaremos programación, por supuesto, pero solo para definir algoritmos que aprendan en el sentido descrito anteriormente. Desde encontrar la función que representa mejor un conjunto de puntos hasta conducir un automóvil, todo lo que una máquina puede hacer se aprende de esta manera.</a:t>
            </a:r>
            <a:endParaRPr b="0" i="0" sz="1300" u="none" cap="none" strike="noStrike">
              <a:solidFill>
                <a:srgbClr val="202124"/>
              </a:solidFill>
              <a:latin typeface="Arial"/>
              <a:ea typeface="Arial"/>
              <a:cs typeface="Arial"/>
              <a:sym typeface="Arial"/>
            </a:endParaRPr>
          </a:p>
          <a:p>
            <a:pPr indent="0" lvl="0" marL="177800" marR="0" rtl="0" algn="l">
              <a:lnSpc>
                <a:spcPct val="141136"/>
              </a:lnSpc>
              <a:spcBef>
                <a:spcPts val="1200"/>
              </a:spcBef>
              <a:spcAft>
                <a:spcPts val="1200"/>
              </a:spcAft>
              <a:buClr>
                <a:srgbClr val="000000"/>
              </a:buClr>
              <a:buSzPts val="1300"/>
              <a:buFont typeface="Arial"/>
              <a:buNone/>
            </a:pPr>
            <a:r>
              <a:t/>
            </a:r>
            <a:endParaRPr b="0" i="0" sz="1300" u="none" cap="none" strike="noStrike">
              <a:solidFill>
                <a:srgbClr val="202124"/>
              </a:solidFill>
              <a:latin typeface="Arial"/>
              <a:ea typeface="Arial"/>
              <a:cs typeface="Arial"/>
              <a:sym typeface="Arial"/>
            </a:endParaRPr>
          </a:p>
        </p:txBody>
      </p:sp>
      <p:pic>
        <p:nvPicPr>
          <p:cNvPr id="154" name="Google Shape;154;p8"/>
          <p:cNvPicPr preferRelativeResize="0"/>
          <p:nvPr/>
        </p:nvPicPr>
        <p:blipFill rotWithShape="1">
          <a:blip r:embed="rId4">
            <a:alphaModFix/>
          </a:blip>
          <a:srcRect b="0" l="0" r="0" t="0"/>
          <a:stretch/>
        </p:blipFill>
        <p:spPr>
          <a:xfrm>
            <a:off x="4490850" y="1845523"/>
            <a:ext cx="4478024" cy="18565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60" name="Google Shape;160;p9"/>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61" name="Google Shape;161;p9"/>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62" name="Google Shape;162;p9"/>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Cuando somos bebés, comenzamos a explorar el mundo que nos rodea. Ya que somos demasiado jóvenes para entender palabras o ejemplos, básicamente experimentamos el mundo a través de nuestros sentidos. En la mayoría de los casos, nadie se sienta a nuestro lado para explicar lo que vemos, oímos, sentimos, saboreamos y olemos. Este es un ejemplo de lo que llamamos </a:t>
            </a:r>
            <a:r>
              <a:rPr b="1" i="0" lang="es-419" sz="1300" u="none" cap="none" strike="noStrike">
                <a:solidFill>
                  <a:srgbClr val="202124"/>
                </a:solidFill>
                <a:latin typeface="Arial"/>
                <a:ea typeface="Arial"/>
                <a:cs typeface="Arial"/>
                <a:sym typeface="Arial"/>
              </a:rPr>
              <a:t>aprendizaje no supervisado.</a:t>
            </a:r>
            <a:endParaRPr b="0" i="0" sz="1300" u="none" cap="none" strike="noStrike">
              <a:solidFill>
                <a:srgbClr val="202124"/>
              </a:solidFill>
              <a:latin typeface="Arial"/>
              <a:ea typeface="Arial"/>
              <a:cs typeface="Arial"/>
              <a:sym typeface="Arial"/>
            </a:endParaRPr>
          </a:p>
        </p:txBody>
      </p:sp>
      <p:sp>
        <p:nvSpPr>
          <p:cNvPr id="163" name="Google Shape;163;p9"/>
          <p:cNvSpPr txBox="1"/>
          <p:nvPr/>
        </p:nvSpPr>
        <p:spPr>
          <a:xfrm>
            <a:off x="4208350" y="2859500"/>
            <a:ext cx="4807200" cy="1797000"/>
          </a:xfrm>
          <a:prstGeom prst="rect">
            <a:avLst/>
          </a:prstGeom>
          <a:noFill/>
          <a:ln>
            <a:noFill/>
          </a:ln>
        </p:spPr>
        <p:txBody>
          <a:bodyPr anchorCtr="0" anchor="t" bIns="91425" lIns="91425" spcFirstLastPara="1" rIns="91425" wrap="square" tIns="91425">
            <a:sp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highlight>
                  <a:srgbClr val="FCE5CD"/>
                </a:highlight>
                <a:latin typeface="Arial"/>
                <a:ea typeface="Arial"/>
                <a:cs typeface="Arial"/>
                <a:sym typeface="Arial"/>
              </a:rPr>
              <a:t>En el aprendizaje no supervisado, los datos de entrenamiento están "sin etiquetar". Sin nuestra ayuda o intervención, los algoritmos (o programas) encontrarán las conexiones necesarias o patrones insospechados en los datos y conocerá los detalles y propiedades del conjunto de datos.</a:t>
            </a:r>
            <a:r>
              <a:rPr lang="es-419" sz="1300">
                <a:solidFill>
                  <a:srgbClr val="202124"/>
                </a:solidFill>
                <a:highlight>
                  <a:srgbClr val="FCE5CD"/>
                </a:highlight>
              </a:rPr>
              <a:t>(Clustering, agrupamiento)</a:t>
            </a:r>
            <a:endParaRPr b="0" i="0" sz="1300" u="none" cap="none" strike="noStrike">
              <a:solidFill>
                <a:srgbClr val="000000"/>
              </a:solidFill>
              <a:highlight>
                <a:srgbClr val="FCE5CD"/>
              </a:highlight>
              <a:latin typeface="Arial"/>
              <a:ea typeface="Arial"/>
              <a:cs typeface="Arial"/>
              <a:sym typeface="Arial"/>
            </a:endParaRPr>
          </a:p>
        </p:txBody>
      </p:sp>
      <p:pic>
        <p:nvPicPr>
          <p:cNvPr id="164" name="Google Shape;164;p9"/>
          <p:cNvPicPr preferRelativeResize="0"/>
          <p:nvPr/>
        </p:nvPicPr>
        <p:blipFill rotWithShape="1">
          <a:blip r:embed="rId4">
            <a:alphaModFix/>
          </a:blip>
          <a:srcRect b="0" l="0" r="0" t="0"/>
          <a:stretch/>
        </p:blipFill>
        <p:spPr>
          <a:xfrm>
            <a:off x="4971088" y="892373"/>
            <a:ext cx="3281736" cy="1877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70" name="Google Shape;170;p10"/>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1" name="Google Shape;171;p10"/>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72" name="Google Shape;172;p10"/>
          <p:cNvSpPr txBox="1"/>
          <p:nvPr/>
        </p:nvSpPr>
        <p:spPr>
          <a:xfrm>
            <a:off x="103275" y="1384800"/>
            <a:ext cx="4257900" cy="32853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Más tarde, a medida que crecemos, entendemos las palabras y comenzamos a nombrar cosas. Nuestros padres nos dicen cuando vemos un perro o un gato, aprendemos nuestros nombres y los de ellos, y aprendemos a identificar nuestros juguetes de entre los juguetes de otros niños (y pelear por ellos). Sin siquiera darnos cuenta, relacionar algunas características de objetos, animales y personas con sus nombres. Estos son ejemplos de lo que se conoce como </a:t>
            </a:r>
            <a:r>
              <a:rPr b="1" i="0" lang="es-419" sz="1300" u="none" cap="none" strike="noStrike">
                <a:solidFill>
                  <a:srgbClr val="202124"/>
                </a:solidFill>
                <a:latin typeface="Arial"/>
                <a:ea typeface="Arial"/>
                <a:cs typeface="Arial"/>
                <a:sym typeface="Arial"/>
              </a:rPr>
              <a:t>aprendizaje supervisado</a:t>
            </a:r>
            <a:r>
              <a:rPr b="0" i="0" lang="es-419" sz="1300" u="none" cap="none" strike="noStrike">
                <a:solidFill>
                  <a:srgbClr val="202124"/>
                </a:solidFill>
                <a:latin typeface="Arial"/>
                <a:ea typeface="Arial"/>
                <a:cs typeface="Arial"/>
                <a:sym typeface="Arial"/>
              </a:rPr>
              <a:t>. </a:t>
            </a:r>
            <a:endParaRPr b="0" i="0" sz="1300" u="none" cap="none" strike="noStrike">
              <a:solidFill>
                <a:srgbClr val="202124"/>
              </a:solidFill>
              <a:latin typeface="Arial"/>
              <a:ea typeface="Arial"/>
              <a:cs typeface="Arial"/>
              <a:sym typeface="Arial"/>
            </a:endParaRPr>
          </a:p>
        </p:txBody>
      </p:sp>
      <p:sp>
        <p:nvSpPr>
          <p:cNvPr id="173" name="Google Shape;173;p10"/>
          <p:cNvSpPr txBox="1"/>
          <p:nvPr/>
        </p:nvSpPr>
        <p:spPr>
          <a:xfrm>
            <a:off x="4208350" y="3164300"/>
            <a:ext cx="4807200" cy="1232100"/>
          </a:xfrm>
          <a:prstGeom prst="rect">
            <a:avLst/>
          </a:prstGeom>
          <a:noFill/>
          <a:ln>
            <a:noFill/>
          </a:ln>
        </p:spPr>
        <p:txBody>
          <a:bodyPr anchorCtr="0" anchor="t" bIns="91425" lIns="91425" spcFirstLastPara="1" rIns="91425" wrap="square" tIns="91425">
            <a:sp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highlight>
                  <a:srgbClr val="FCE5CD"/>
                </a:highlight>
                <a:latin typeface="Arial"/>
                <a:ea typeface="Arial"/>
                <a:cs typeface="Arial"/>
                <a:sym typeface="Arial"/>
              </a:rPr>
              <a:t>En el caso de una computadora, se muestra al algoritmo un conjunto de variables que son representativas de las propiedades del problema y luego aprende cómo estas características se relacionan con el nombre de la etiqueta.</a:t>
            </a:r>
            <a:endParaRPr b="0" i="0" sz="1300" u="none" cap="none" strike="noStrike">
              <a:solidFill>
                <a:srgbClr val="202124"/>
              </a:solidFill>
              <a:highlight>
                <a:srgbClr val="FCE5CD"/>
              </a:highlight>
              <a:latin typeface="Arial"/>
              <a:ea typeface="Arial"/>
              <a:cs typeface="Arial"/>
              <a:sym typeface="Arial"/>
            </a:endParaRPr>
          </a:p>
        </p:txBody>
      </p:sp>
      <p:pic>
        <p:nvPicPr>
          <p:cNvPr id="174" name="Google Shape;174;p10"/>
          <p:cNvPicPr preferRelativeResize="0"/>
          <p:nvPr/>
        </p:nvPicPr>
        <p:blipFill rotWithShape="1">
          <a:blip r:embed="rId4">
            <a:alphaModFix/>
          </a:blip>
          <a:srcRect b="0" l="0" r="0" t="0"/>
          <a:stretch/>
        </p:blipFill>
        <p:spPr>
          <a:xfrm>
            <a:off x="4665975" y="905623"/>
            <a:ext cx="3814455" cy="21824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1"/>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80" name="Google Shape;180;p11"/>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1" name="Google Shape;181;p11"/>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82" name="Google Shape;182;p11"/>
          <p:cNvSpPr txBox="1"/>
          <p:nvPr/>
        </p:nvSpPr>
        <p:spPr>
          <a:xfrm>
            <a:off x="103275" y="1232400"/>
            <a:ext cx="4257900" cy="32853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Cada rama del conocimiento científico necesita cálculos matemáticos avanzados e incluso formas completamente nuevas de ver los datos. Sin embargo, la gran mayoría de lo que podemos explicar es solo una fracción del mundo real. Siempre que describamos un fenómeno físico, un evento económico o financiero, o intentar comprender el comportamiento de las personas y grupos</a:t>
            </a:r>
            <a:r>
              <a:rPr b="0" i="0" lang="es-419" sz="1300" u="none" cap="none" strike="noStrike">
                <a:solidFill>
                  <a:srgbClr val="202124"/>
                </a:solidFill>
                <a:highlight>
                  <a:srgbClr val="FCE5CD"/>
                </a:highlight>
                <a:latin typeface="Arial"/>
                <a:ea typeface="Arial"/>
                <a:cs typeface="Arial"/>
                <a:sym typeface="Arial"/>
              </a:rPr>
              <a:t>, confiamos en versiones </a:t>
            </a:r>
            <a:r>
              <a:rPr b="1" i="0" lang="es-419" sz="1300" u="none" cap="none" strike="noStrike">
                <a:solidFill>
                  <a:srgbClr val="202124"/>
                </a:solidFill>
                <a:highlight>
                  <a:srgbClr val="FCE5CD"/>
                </a:highlight>
              </a:rPr>
              <a:t>simplificadas</a:t>
            </a:r>
            <a:r>
              <a:rPr b="0" i="0" lang="es-419" sz="1300" u="none" cap="none" strike="noStrike">
                <a:solidFill>
                  <a:srgbClr val="202124"/>
                </a:solidFill>
                <a:highlight>
                  <a:srgbClr val="FCE5CD"/>
                </a:highlight>
                <a:latin typeface="Arial"/>
                <a:ea typeface="Arial"/>
                <a:cs typeface="Arial"/>
                <a:sym typeface="Arial"/>
              </a:rPr>
              <a:t> del problema real. Estos se llaman </a:t>
            </a:r>
            <a:r>
              <a:rPr b="1" i="0" lang="es-419" sz="1300" u="none" cap="none" strike="noStrike">
                <a:solidFill>
                  <a:srgbClr val="202124"/>
                </a:solidFill>
                <a:highlight>
                  <a:srgbClr val="FCE5CD"/>
                </a:highlight>
                <a:latin typeface="Arial"/>
                <a:ea typeface="Arial"/>
                <a:cs typeface="Arial"/>
                <a:sym typeface="Arial"/>
              </a:rPr>
              <a:t>modelos</a:t>
            </a:r>
            <a:r>
              <a:rPr b="0" i="0" lang="es-419" sz="1300" u="none" cap="none" strike="noStrike">
                <a:solidFill>
                  <a:srgbClr val="202124"/>
                </a:solidFill>
                <a:highlight>
                  <a:srgbClr val="FCE5CD"/>
                </a:highlight>
                <a:latin typeface="Arial"/>
                <a:ea typeface="Arial"/>
                <a:cs typeface="Arial"/>
                <a:sym typeface="Arial"/>
              </a:rPr>
              <a:t> y hacen posible que construyamos una representación mental de lo que sea que estemos tratando de explicar. </a:t>
            </a:r>
            <a:endParaRPr b="0" i="0" sz="1300" u="none" cap="none" strike="noStrike">
              <a:solidFill>
                <a:srgbClr val="202124"/>
              </a:solidFill>
              <a:highlight>
                <a:srgbClr val="FCE5CD"/>
              </a:highlight>
              <a:latin typeface="Arial"/>
              <a:ea typeface="Arial"/>
              <a:cs typeface="Arial"/>
              <a:sym typeface="Arial"/>
            </a:endParaRPr>
          </a:p>
        </p:txBody>
      </p:sp>
      <p:sp>
        <p:nvSpPr>
          <p:cNvPr id="183" name="Google Shape;183;p11"/>
          <p:cNvSpPr txBox="1"/>
          <p:nvPr/>
        </p:nvSpPr>
        <p:spPr>
          <a:xfrm>
            <a:off x="4265925" y="2571750"/>
            <a:ext cx="4807200" cy="2035800"/>
          </a:xfrm>
          <a:prstGeom prst="rect">
            <a:avLst/>
          </a:prstGeom>
          <a:noFill/>
          <a:ln>
            <a:noFill/>
          </a:ln>
        </p:spPr>
        <p:txBody>
          <a:bodyPr anchorCtr="0" anchor="t" bIns="91425" lIns="91425" spcFirstLastPara="1" rIns="91425" wrap="square" tIns="91425">
            <a:sp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Si el modelo es lo suficientemente preciso, podremos predecir algún evento futuro u obtener algún valor aproximado para un resultado determinado. </a:t>
            </a:r>
            <a:r>
              <a:rPr lang="es-419" sz="1300">
                <a:solidFill>
                  <a:srgbClr val="202124"/>
                </a:solidFill>
                <a:highlight>
                  <a:srgbClr val="F4CCCC"/>
                </a:highlight>
              </a:rPr>
              <a:t>(</a:t>
            </a:r>
            <a:r>
              <a:rPr lang="es-419" sz="1100">
                <a:solidFill>
                  <a:schemeClr val="dk1"/>
                </a:solidFill>
                <a:highlight>
                  <a:srgbClr val="F4CCCC"/>
                </a:highlight>
              </a:rPr>
              <a:t>Un modelo es una simplificación del mundo real. Nos permite hacer predicciones o entender fenómenos.</a:t>
            </a:r>
            <a:r>
              <a:rPr lang="es-419" sz="1300">
                <a:solidFill>
                  <a:srgbClr val="202124"/>
                </a:solidFill>
                <a:highlight>
                  <a:srgbClr val="F4CCCC"/>
                </a:highlight>
              </a:rPr>
              <a:t>).</a:t>
            </a:r>
            <a:r>
              <a:rPr lang="es-419" sz="1300">
                <a:solidFill>
                  <a:srgbClr val="202124"/>
                </a:solidFill>
              </a:rPr>
              <a:t>El modelo es lo que obtenemos después de aplicar un algoritmo a los datos. Es el producto final que contiene los patrones aprendidos.</a:t>
            </a:r>
            <a:endParaRPr sz="1300">
              <a:solidFill>
                <a:srgbClr val="202124"/>
              </a:solidFill>
            </a:endParaRPr>
          </a:p>
        </p:txBody>
      </p:sp>
      <p:pic>
        <p:nvPicPr>
          <p:cNvPr id="184" name="Google Shape;184;p11"/>
          <p:cNvPicPr preferRelativeResize="0"/>
          <p:nvPr/>
        </p:nvPicPr>
        <p:blipFill rotWithShape="1">
          <a:blip r:embed="rId4">
            <a:alphaModFix/>
          </a:blip>
          <a:srcRect b="0" l="0" r="0" t="0"/>
          <a:stretch/>
        </p:blipFill>
        <p:spPr>
          <a:xfrm>
            <a:off x="4572000" y="841775"/>
            <a:ext cx="2661482" cy="1729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90" name="Google Shape;190;p12"/>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91" name="Google Shape;191;p12"/>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¿Por qué enseñar a una máquina?</a:t>
            </a:r>
            <a:endParaRPr b="0" i="0" sz="2500" u="none" cap="none" strike="noStrike">
              <a:solidFill>
                <a:schemeClr val="accent5"/>
              </a:solidFill>
              <a:latin typeface="Calibri"/>
              <a:ea typeface="Calibri"/>
              <a:cs typeface="Calibri"/>
              <a:sym typeface="Calibri"/>
            </a:endParaRPr>
          </a:p>
        </p:txBody>
      </p:sp>
      <p:sp>
        <p:nvSpPr>
          <p:cNvPr id="192" name="Google Shape;192;p12"/>
          <p:cNvSpPr txBox="1"/>
          <p:nvPr/>
        </p:nvSpPr>
        <p:spPr>
          <a:xfrm>
            <a:off x="94300" y="929100"/>
            <a:ext cx="4257900" cy="32853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41136"/>
              </a:lnSpc>
              <a:spcBef>
                <a:spcPts val="1200"/>
              </a:spcBef>
              <a:spcAft>
                <a:spcPts val="0"/>
              </a:spcAft>
              <a:buClr>
                <a:srgbClr val="202124"/>
              </a:buClr>
              <a:buSzPts val="1300"/>
              <a:buFont typeface="Arial"/>
              <a:buChar char="●"/>
            </a:pPr>
            <a:r>
              <a:rPr b="0" i="0" lang="es-419" sz="1300" u="none" cap="none" strike="noStrike">
                <a:solidFill>
                  <a:srgbClr val="202124"/>
                </a:solidFill>
                <a:latin typeface="Arial"/>
                <a:ea typeface="Arial"/>
                <a:cs typeface="Arial"/>
                <a:sym typeface="Arial"/>
              </a:rPr>
              <a:t>Falta de suficiente experiencia humana en un dominio (por ejemplo, simular navegaciones en territorios desconocidos o incluso otros planetas)</a:t>
            </a:r>
            <a:endParaRPr b="0" i="0" sz="1300" u="none" cap="none" strike="noStrike">
              <a:solidFill>
                <a:srgbClr val="202124"/>
              </a:solidFill>
              <a:latin typeface="Arial"/>
              <a:ea typeface="Arial"/>
              <a:cs typeface="Arial"/>
              <a:sym typeface="Arial"/>
            </a:endParaRPr>
          </a:p>
          <a:p>
            <a:pPr indent="-311150" lvl="0" marL="457200" marR="0" rtl="0" algn="l">
              <a:lnSpc>
                <a:spcPct val="141136"/>
              </a:lnSpc>
              <a:spcBef>
                <a:spcPts val="0"/>
              </a:spcBef>
              <a:spcAft>
                <a:spcPts val="0"/>
              </a:spcAft>
              <a:buClr>
                <a:srgbClr val="202124"/>
              </a:buClr>
              <a:buSzPts val="1300"/>
              <a:buFont typeface="Arial"/>
              <a:buChar char="●"/>
            </a:pPr>
            <a:r>
              <a:rPr b="0" i="0" lang="es-419" sz="1300" u="none" cap="none" strike="noStrike">
                <a:solidFill>
                  <a:srgbClr val="202124"/>
                </a:solidFill>
                <a:latin typeface="Arial"/>
                <a:ea typeface="Arial"/>
                <a:cs typeface="Arial"/>
                <a:sym typeface="Arial"/>
              </a:rPr>
              <a:t>Los escenarios y el comportamiento pueden cambiar con el tiempo (por ejemplo, la disponibilidad de infraestructura en una organización, conectividad de red, etc.)</a:t>
            </a:r>
            <a:endParaRPr b="0" i="0" sz="1300" u="none" cap="none" strike="noStrike">
              <a:solidFill>
                <a:srgbClr val="202124"/>
              </a:solidFill>
              <a:latin typeface="Arial"/>
              <a:ea typeface="Arial"/>
              <a:cs typeface="Arial"/>
              <a:sym typeface="Arial"/>
            </a:endParaRPr>
          </a:p>
          <a:p>
            <a:pPr indent="-311150" lvl="0" marL="457200" marR="0" rtl="0" algn="l">
              <a:lnSpc>
                <a:spcPct val="141136"/>
              </a:lnSpc>
              <a:spcBef>
                <a:spcPts val="0"/>
              </a:spcBef>
              <a:spcAft>
                <a:spcPts val="0"/>
              </a:spcAft>
              <a:buClr>
                <a:srgbClr val="202124"/>
              </a:buClr>
              <a:buSzPts val="1300"/>
              <a:buFont typeface="Arial"/>
              <a:buChar char="●"/>
            </a:pPr>
            <a:r>
              <a:rPr b="0" i="0" lang="es-419" sz="1300" u="none" cap="none" strike="noStrike">
                <a:solidFill>
                  <a:srgbClr val="202124"/>
                </a:solidFill>
                <a:latin typeface="Arial"/>
                <a:ea typeface="Arial"/>
                <a:cs typeface="Arial"/>
                <a:sym typeface="Arial"/>
              </a:rPr>
              <a:t> Abordar problemas específicos del dominio a escala con grandes volúmenes de datos con muchas condiciones y limitaciones complejas.</a:t>
            </a:r>
            <a:endParaRPr b="0" i="0" sz="1300" u="none" cap="none" strike="noStrike">
              <a:solidFill>
                <a:srgbClr val="202124"/>
              </a:solidFill>
              <a:latin typeface="Arial"/>
              <a:ea typeface="Arial"/>
              <a:cs typeface="Arial"/>
              <a:sym typeface="Arial"/>
            </a:endParaRPr>
          </a:p>
        </p:txBody>
      </p:sp>
      <p:sp>
        <p:nvSpPr>
          <p:cNvPr id="193" name="Google Shape;193;p12"/>
          <p:cNvSpPr txBox="1"/>
          <p:nvPr/>
        </p:nvSpPr>
        <p:spPr>
          <a:xfrm>
            <a:off x="4352200" y="1103300"/>
            <a:ext cx="4807200" cy="1797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41136"/>
              </a:lnSpc>
              <a:spcBef>
                <a:spcPts val="1200"/>
              </a:spcBef>
              <a:spcAft>
                <a:spcPts val="0"/>
              </a:spcAft>
              <a:buClr>
                <a:srgbClr val="202124"/>
              </a:buClr>
              <a:buSzPts val="1300"/>
              <a:buFont typeface="Arial"/>
              <a:buChar char="●"/>
            </a:pPr>
            <a:r>
              <a:rPr b="0" i="0" lang="es-419" sz="1300" u="none" cap="none" strike="noStrike">
                <a:solidFill>
                  <a:srgbClr val="202124"/>
                </a:solidFill>
                <a:latin typeface="Arial"/>
                <a:ea typeface="Arial"/>
                <a:cs typeface="Arial"/>
                <a:sym typeface="Arial"/>
              </a:rPr>
              <a:t>Los seres humanos tienen suficiente experiencia en el dominio, pero es extremadamente difícil explicar formalmente o traducir esta experiencia en tareas computacionales</a:t>
            </a:r>
            <a:r>
              <a:rPr b="0" i="0" lang="es-419" sz="1300" u="none" cap="none" strike="noStrike">
                <a:solidFill>
                  <a:srgbClr val="202124"/>
                </a:solidFill>
                <a:highlight>
                  <a:srgbClr val="FCE5CD"/>
                </a:highlight>
                <a:latin typeface="Arial"/>
                <a:ea typeface="Arial"/>
                <a:cs typeface="Arial"/>
                <a:sym typeface="Arial"/>
              </a:rPr>
              <a:t> (por ejemplo, reconocimiento del habla, traducción, reconocimiento de escenas, tareas cognitivas, etc.)</a:t>
            </a:r>
            <a:endParaRPr b="0" i="0" sz="1300" u="none" cap="none" strike="noStrike">
              <a:solidFill>
                <a:srgbClr val="202124"/>
              </a:solidFill>
              <a:highlight>
                <a:srgbClr val="FCE5CD"/>
              </a:highlight>
              <a:latin typeface="Arial"/>
              <a:ea typeface="Arial"/>
              <a:cs typeface="Arial"/>
              <a:sym typeface="Arial"/>
            </a:endParaRPr>
          </a:p>
        </p:txBody>
      </p:sp>
      <p:pic>
        <p:nvPicPr>
          <p:cNvPr id="194" name="Google Shape;194;p12"/>
          <p:cNvPicPr preferRelativeResize="0"/>
          <p:nvPr/>
        </p:nvPicPr>
        <p:blipFill rotWithShape="1">
          <a:blip r:embed="rId4">
            <a:alphaModFix/>
          </a:blip>
          <a:srcRect b="0" l="0" r="0" t="0"/>
          <a:stretch/>
        </p:blipFill>
        <p:spPr>
          <a:xfrm>
            <a:off x="6316908" y="2713150"/>
            <a:ext cx="2576467" cy="179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3"/>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00" name="Google Shape;200;p13"/>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1" name="Google Shape;201;p13"/>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Definición de Machine Learning</a:t>
            </a:r>
            <a:endParaRPr b="0" i="0" sz="2500" u="none" cap="none" strike="noStrike">
              <a:solidFill>
                <a:schemeClr val="accent5"/>
              </a:solidFill>
              <a:latin typeface="Calibri"/>
              <a:ea typeface="Calibri"/>
              <a:cs typeface="Calibri"/>
              <a:sym typeface="Calibri"/>
            </a:endParaRPr>
          </a:p>
        </p:txBody>
      </p:sp>
      <p:sp>
        <p:nvSpPr>
          <p:cNvPr id="202" name="Google Shape;202;p13"/>
          <p:cNvSpPr txBox="1"/>
          <p:nvPr/>
        </p:nvSpPr>
        <p:spPr>
          <a:xfrm>
            <a:off x="94300" y="1691100"/>
            <a:ext cx="4257900" cy="1876500"/>
          </a:xfrm>
          <a:prstGeom prst="rect">
            <a:avLst/>
          </a:prstGeom>
          <a:noFill/>
          <a:ln>
            <a:noFill/>
          </a:ln>
        </p:spPr>
        <p:txBody>
          <a:bodyPr anchorCtr="0" anchor="ctr" bIns="91425" lIns="91425" spcFirstLastPara="1" rIns="91425" wrap="square" tIns="91425">
            <a:noAutofit/>
          </a:bodyPr>
          <a:lstStyle/>
          <a:p>
            <a:pPr indent="0" lvl="0" marL="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latin typeface="Arial"/>
                <a:ea typeface="Arial"/>
                <a:cs typeface="Arial"/>
                <a:sym typeface="Arial"/>
              </a:rPr>
              <a:t>Se dice que un programa de computadora </a:t>
            </a:r>
            <a:r>
              <a:rPr b="1" i="0" lang="es-419" sz="1300" u="none" cap="none" strike="noStrike">
                <a:solidFill>
                  <a:srgbClr val="202124"/>
                </a:solidFill>
                <a:latin typeface="Arial"/>
                <a:ea typeface="Arial"/>
                <a:cs typeface="Arial"/>
                <a:sym typeface="Arial"/>
              </a:rPr>
              <a:t>aprende</a:t>
            </a:r>
            <a:r>
              <a:rPr b="0" i="0" lang="es-419" sz="1300" u="none" cap="none" strike="noStrike">
                <a:solidFill>
                  <a:srgbClr val="202124"/>
                </a:solidFill>
                <a:latin typeface="Arial"/>
                <a:ea typeface="Arial"/>
                <a:cs typeface="Arial"/>
                <a:sym typeface="Arial"/>
              </a:rPr>
              <a:t> de la experiencia E con respecto a alguna clase de </a:t>
            </a:r>
            <a:r>
              <a:rPr b="1" i="0" lang="es-419" sz="1300" u="none" cap="none" strike="noStrike">
                <a:solidFill>
                  <a:srgbClr val="202124"/>
                </a:solidFill>
                <a:latin typeface="Arial"/>
                <a:ea typeface="Arial"/>
                <a:cs typeface="Arial"/>
                <a:sym typeface="Arial"/>
              </a:rPr>
              <a:t>tareas</a:t>
            </a:r>
            <a:r>
              <a:rPr b="0" i="0" lang="es-419" sz="1300" u="none" cap="none" strike="noStrike">
                <a:solidFill>
                  <a:srgbClr val="202124"/>
                </a:solidFill>
                <a:latin typeface="Arial"/>
                <a:ea typeface="Arial"/>
                <a:cs typeface="Arial"/>
                <a:sym typeface="Arial"/>
              </a:rPr>
              <a:t> T y la medida de desempeño P, si su </a:t>
            </a:r>
            <a:r>
              <a:rPr b="1" i="0" lang="es-419" sz="1300" u="none" cap="none" strike="noStrike">
                <a:solidFill>
                  <a:srgbClr val="202124"/>
                </a:solidFill>
                <a:latin typeface="Arial"/>
                <a:ea typeface="Arial"/>
                <a:cs typeface="Arial"/>
                <a:sym typeface="Arial"/>
              </a:rPr>
              <a:t>desempeño</a:t>
            </a:r>
            <a:r>
              <a:rPr b="0" i="0" lang="es-419" sz="1300" u="none" cap="none" strike="noStrike">
                <a:solidFill>
                  <a:srgbClr val="202124"/>
                </a:solidFill>
                <a:latin typeface="Arial"/>
                <a:ea typeface="Arial"/>
                <a:cs typeface="Arial"/>
                <a:sym typeface="Arial"/>
              </a:rPr>
              <a:t> en tareas en T, medido por P, mejora con la experiencia E</a:t>
            </a:r>
            <a:endParaRPr b="0" i="0" sz="1300" u="none" cap="none" strike="noStrike">
              <a:solidFill>
                <a:srgbClr val="202124"/>
              </a:solidFill>
              <a:latin typeface="Arial"/>
              <a:ea typeface="Arial"/>
              <a:cs typeface="Arial"/>
              <a:sym typeface="Arial"/>
            </a:endParaRPr>
          </a:p>
          <a:p>
            <a:pPr indent="0" lvl="0" marL="0" marR="0" rtl="0" algn="l">
              <a:lnSpc>
                <a:spcPct val="141136"/>
              </a:lnSpc>
              <a:spcBef>
                <a:spcPts val="1200"/>
              </a:spcBef>
              <a:spcAft>
                <a:spcPts val="1200"/>
              </a:spcAft>
              <a:buClr>
                <a:srgbClr val="000000"/>
              </a:buClr>
              <a:buSzPts val="1300"/>
              <a:buFont typeface="Arial"/>
              <a:buNone/>
            </a:pPr>
            <a:r>
              <a:rPr lang="es-419" sz="1300">
                <a:solidFill>
                  <a:srgbClr val="202124"/>
                </a:solidFill>
              </a:rPr>
              <a:t>(Aprender es hacerse cada vez mejor en el desarrollo de esa tarea)</a:t>
            </a:r>
            <a:endParaRPr sz="1300">
              <a:solidFill>
                <a:srgbClr val="202124"/>
              </a:solidFill>
            </a:endParaRPr>
          </a:p>
        </p:txBody>
      </p:sp>
      <p:pic>
        <p:nvPicPr>
          <p:cNvPr id="203" name="Google Shape;203;p13"/>
          <p:cNvPicPr preferRelativeResize="0"/>
          <p:nvPr/>
        </p:nvPicPr>
        <p:blipFill rotWithShape="1">
          <a:blip r:embed="rId4">
            <a:alphaModFix/>
          </a:blip>
          <a:srcRect b="0" l="0" r="0" t="0"/>
          <a:stretch/>
        </p:blipFill>
        <p:spPr>
          <a:xfrm>
            <a:off x="4504600" y="1058025"/>
            <a:ext cx="4486999" cy="32125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1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09" name="Google Shape;209;p14"/>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0" name="Google Shape;210;p14"/>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Casos de uso (tareas)</a:t>
            </a:r>
            <a:endParaRPr b="0" i="0" sz="2500" u="none" cap="none" strike="noStrike">
              <a:solidFill>
                <a:schemeClr val="accent5"/>
              </a:solidFill>
              <a:latin typeface="Calibri"/>
              <a:ea typeface="Calibri"/>
              <a:cs typeface="Calibri"/>
              <a:sym typeface="Calibri"/>
            </a:endParaRPr>
          </a:p>
        </p:txBody>
      </p:sp>
      <p:sp>
        <p:nvSpPr>
          <p:cNvPr id="211" name="Google Shape;211;p14"/>
          <p:cNvSpPr txBox="1"/>
          <p:nvPr/>
        </p:nvSpPr>
        <p:spPr>
          <a:xfrm>
            <a:off x="94300" y="899225"/>
            <a:ext cx="8817000" cy="2668500"/>
          </a:xfrm>
          <a:prstGeom prst="rect">
            <a:avLst/>
          </a:prstGeom>
          <a:noFill/>
          <a:ln>
            <a:noFill/>
          </a:ln>
        </p:spPr>
        <p:txBody>
          <a:bodyPr anchorCtr="0" anchor="ctr" bIns="91425" lIns="91425" spcFirstLastPara="1" rIns="91425" wrap="square" tIns="91425">
            <a:noAutofit/>
          </a:bodyPr>
          <a:lstStyle/>
          <a:p>
            <a:pPr indent="0" lvl="0" marL="0" marR="0" rtl="0" algn="l">
              <a:lnSpc>
                <a:spcPct val="141136"/>
              </a:lnSpc>
              <a:spcBef>
                <a:spcPts val="1200"/>
              </a:spcBef>
              <a:spcAft>
                <a:spcPts val="0"/>
              </a:spcAft>
              <a:buClr>
                <a:schemeClr val="dk1"/>
              </a:buClr>
              <a:buSzPts val="1100"/>
              <a:buFont typeface="Arial"/>
              <a:buNone/>
            </a:pPr>
            <a:r>
              <a:rPr b="0" i="0" lang="es-419" sz="1300" u="none" cap="none" strike="noStrike">
                <a:solidFill>
                  <a:srgbClr val="202124"/>
                </a:solidFill>
                <a:latin typeface="Arial"/>
                <a:ea typeface="Arial"/>
                <a:cs typeface="Arial"/>
                <a:sym typeface="Arial"/>
              </a:rPr>
              <a:t>Algunas de las tareas típicas que podrían clasificarse como de Machine Learning son:</a:t>
            </a:r>
            <a:endParaRPr b="0" i="0" sz="1300" u="none" cap="none" strike="noStrike">
              <a:solidFill>
                <a:srgbClr val="202124"/>
              </a:solidFill>
              <a:latin typeface="Arial"/>
              <a:ea typeface="Arial"/>
              <a:cs typeface="Arial"/>
              <a:sym typeface="Arial"/>
            </a:endParaRPr>
          </a:p>
          <a:p>
            <a:pPr indent="-311150" lvl="0" marL="457200" marR="0" rtl="0" algn="l">
              <a:lnSpc>
                <a:spcPct val="141136"/>
              </a:lnSpc>
              <a:spcBef>
                <a:spcPts val="120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Clasificación o categorización</a:t>
            </a:r>
            <a:r>
              <a:rPr b="0" i="0" lang="es-419" sz="1300" u="none" cap="none" strike="noStrike">
                <a:solidFill>
                  <a:srgbClr val="202124"/>
                </a:solidFill>
                <a:latin typeface="Arial"/>
                <a:ea typeface="Arial"/>
                <a:cs typeface="Arial"/>
                <a:sym typeface="Arial"/>
              </a:rPr>
              <a:t>: esto generalmente abarca la lista de problemas o tareas en las que la máquina tiene que tomar puntos de datos o muestras y </a:t>
            </a:r>
            <a:r>
              <a:rPr b="0" i="0" lang="es-419" sz="1300" u="none" cap="none" strike="noStrike">
                <a:solidFill>
                  <a:srgbClr val="202124"/>
                </a:solidFill>
                <a:highlight>
                  <a:srgbClr val="FCE5CD"/>
                </a:highlight>
                <a:latin typeface="Arial"/>
                <a:ea typeface="Arial"/>
                <a:cs typeface="Arial"/>
                <a:sym typeface="Arial"/>
              </a:rPr>
              <a:t>asignar una clase o categoría para cada muestra.</a:t>
            </a:r>
            <a:r>
              <a:rPr b="0" i="0" lang="es-419" sz="1300" u="none" cap="none" strike="noStrike">
                <a:solidFill>
                  <a:srgbClr val="202124"/>
                </a:solidFill>
                <a:latin typeface="Arial"/>
                <a:ea typeface="Arial"/>
                <a:cs typeface="Arial"/>
                <a:sym typeface="Arial"/>
              </a:rPr>
              <a:t> Un ejemplo simple sería clasificar imágenes de animales en perros, gatos y cebras.</a:t>
            </a:r>
            <a:endParaRPr b="0" i="0" sz="1300" u="none" cap="none" strike="noStrike">
              <a:solidFill>
                <a:srgbClr val="202124"/>
              </a:solidFill>
              <a:latin typeface="Arial"/>
              <a:ea typeface="Arial"/>
              <a:cs typeface="Arial"/>
              <a:sym typeface="Arial"/>
            </a:endParaRPr>
          </a:p>
          <a:p>
            <a:pPr indent="-311150" lvl="0" marL="457200" marR="0" rtl="0" algn="l">
              <a:lnSpc>
                <a:spcPct val="141136"/>
              </a:lnSpc>
              <a:spcBef>
                <a:spcPts val="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Regresión</a:t>
            </a:r>
            <a:r>
              <a:rPr b="0" i="0" lang="es-419" sz="1300" u="none" cap="none" strike="noStrike">
                <a:solidFill>
                  <a:srgbClr val="202124"/>
                </a:solidFill>
                <a:latin typeface="Arial"/>
                <a:ea typeface="Arial"/>
                <a:cs typeface="Arial"/>
                <a:sym typeface="Arial"/>
              </a:rPr>
              <a:t>: este tipo de tareas generalmente implican realizar una predicción tal que </a:t>
            </a:r>
            <a:r>
              <a:rPr b="0" i="0" lang="es-419" sz="1300" u="none" cap="none" strike="noStrike">
                <a:solidFill>
                  <a:srgbClr val="202124"/>
                </a:solidFill>
                <a:highlight>
                  <a:srgbClr val="FCE5CD"/>
                </a:highlight>
                <a:latin typeface="Arial"/>
                <a:ea typeface="Arial"/>
                <a:cs typeface="Arial"/>
                <a:sym typeface="Arial"/>
              </a:rPr>
              <a:t>un valor numérico real es la salida</a:t>
            </a:r>
            <a:r>
              <a:rPr b="0" i="0" lang="es-419" sz="1300" u="none" cap="none" strike="noStrike">
                <a:solidFill>
                  <a:srgbClr val="202124"/>
                </a:solidFill>
                <a:latin typeface="Arial"/>
                <a:ea typeface="Arial"/>
                <a:cs typeface="Arial"/>
                <a:sym typeface="Arial"/>
              </a:rPr>
              <a:t>, en lugar de una clase o categoría para un conjunto de puntos de entrada. Un ejemplo sería predecir los precios viviendas considerando la superficie, el número de pisos, baños, dormitorios y cocina como atributos de entrada.</a:t>
            </a:r>
            <a:endParaRPr b="0" i="0" sz="1300" u="none" cap="none" strike="noStrike">
              <a:solidFill>
                <a:srgbClr val="202124"/>
              </a:solidFill>
              <a:latin typeface="Arial"/>
              <a:ea typeface="Arial"/>
              <a:cs typeface="Arial"/>
              <a:sym typeface="Arial"/>
            </a:endParaRPr>
          </a:p>
        </p:txBody>
      </p:sp>
      <p:pic>
        <p:nvPicPr>
          <p:cNvPr id="212" name="Google Shape;212;p14"/>
          <p:cNvPicPr preferRelativeResize="0"/>
          <p:nvPr/>
        </p:nvPicPr>
        <p:blipFill rotWithShape="1">
          <a:blip r:embed="rId4">
            <a:alphaModFix/>
          </a:blip>
          <a:srcRect b="0" l="0" r="0" t="0"/>
          <a:stretch/>
        </p:blipFill>
        <p:spPr>
          <a:xfrm>
            <a:off x="3413350" y="3070300"/>
            <a:ext cx="1856050" cy="1676200"/>
          </a:xfrm>
          <a:prstGeom prst="rect">
            <a:avLst/>
          </a:prstGeom>
          <a:noFill/>
          <a:ln>
            <a:noFill/>
          </a:ln>
        </p:spPr>
      </p:pic>
      <p:pic>
        <p:nvPicPr>
          <p:cNvPr id="213" name="Google Shape;213;p14"/>
          <p:cNvPicPr preferRelativeResize="0"/>
          <p:nvPr/>
        </p:nvPicPr>
        <p:blipFill rotWithShape="1">
          <a:blip r:embed="rId5">
            <a:alphaModFix/>
          </a:blip>
          <a:srcRect b="0" l="0" r="0" t="0"/>
          <a:stretch/>
        </p:blipFill>
        <p:spPr>
          <a:xfrm>
            <a:off x="6006750" y="3241738"/>
            <a:ext cx="1813076" cy="1333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5"/>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19" name="Google Shape;219;p15"/>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0" name="Google Shape;220;p15"/>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Casos de uso (tareas)</a:t>
            </a:r>
            <a:endParaRPr b="0" i="0" sz="2500" u="none" cap="none" strike="noStrike">
              <a:solidFill>
                <a:schemeClr val="accent5"/>
              </a:solidFill>
              <a:latin typeface="Calibri"/>
              <a:ea typeface="Calibri"/>
              <a:cs typeface="Calibri"/>
              <a:sym typeface="Calibri"/>
            </a:endParaRPr>
          </a:p>
        </p:txBody>
      </p:sp>
      <p:sp>
        <p:nvSpPr>
          <p:cNvPr id="221" name="Google Shape;221;p15"/>
          <p:cNvSpPr txBox="1"/>
          <p:nvPr/>
        </p:nvSpPr>
        <p:spPr>
          <a:xfrm>
            <a:off x="94300" y="975425"/>
            <a:ext cx="8817000" cy="26685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41136"/>
              </a:lnSpc>
              <a:spcBef>
                <a:spcPts val="120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Detección de anomalías</a:t>
            </a:r>
            <a:r>
              <a:rPr b="0" i="0" lang="es-419" sz="1300" u="none" cap="none" strike="noStrike">
                <a:solidFill>
                  <a:srgbClr val="202124"/>
                </a:solidFill>
                <a:latin typeface="Arial"/>
                <a:ea typeface="Arial"/>
                <a:cs typeface="Arial"/>
                <a:sym typeface="Arial"/>
              </a:rPr>
              <a:t>: estas tareas implican que la máquina revise los registros de eventos, de transacciones y otros puntos de datos que puedan mostrar patrones inusuales o eventos que son diferentes del comportamiento normal. </a:t>
            </a:r>
            <a:r>
              <a:rPr b="0" i="0" lang="es-419" sz="1300" u="none" cap="none" strike="noStrike">
                <a:solidFill>
                  <a:srgbClr val="202124"/>
                </a:solidFill>
                <a:highlight>
                  <a:srgbClr val="FCE5CD"/>
                </a:highlight>
                <a:latin typeface="Arial"/>
                <a:ea typeface="Arial"/>
                <a:cs typeface="Arial"/>
                <a:sym typeface="Arial"/>
              </a:rPr>
              <a:t>Ej: indicios de fraude, </a:t>
            </a:r>
            <a:r>
              <a:rPr lang="es-419" sz="1300">
                <a:solidFill>
                  <a:srgbClr val="202124"/>
                </a:solidFill>
                <a:highlight>
                  <a:srgbClr val="FCE5CD"/>
                </a:highlight>
              </a:rPr>
              <a:t>enfermedades(los outliers se vuelven el eje de mi </a:t>
            </a:r>
            <a:r>
              <a:rPr lang="es-419" sz="1300">
                <a:solidFill>
                  <a:srgbClr val="202124"/>
                </a:solidFill>
                <a:highlight>
                  <a:srgbClr val="FCE5CD"/>
                </a:highlight>
              </a:rPr>
              <a:t>investigación</a:t>
            </a:r>
            <a:r>
              <a:rPr lang="es-419" sz="1300">
                <a:solidFill>
                  <a:srgbClr val="202124"/>
                </a:solidFill>
                <a:highlight>
                  <a:srgbClr val="FCE5CD"/>
                </a:highlight>
              </a:rPr>
              <a:t>)</a:t>
            </a:r>
            <a:endParaRPr b="0" i="0" sz="1300" u="none" cap="none" strike="noStrike">
              <a:solidFill>
                <a:srgbClr val="202124"/>
              </a:solidFill>
              <a:highlight>
                <a:srgbClr val="FCE5CD"/>
              </a:highlight>
              <a:latin typeface="Arial"/>
              <a:ea typeface="Arial"/>
              <a:cs typeface="Arial"/>
              <a:sym typeface="Arial"/>
            </a:endParaRPr>
          </a:p>
          <a:p>
            <a:pPr indent="-311150" lvl="0" marL="457200" marR="0" rtl="0" algn="l">
              <a:lnSpc>
                <a:spcPct val="141136"/>
              </a:lnSpc>
              <a:spcBef>
                <a:spcPts val="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Anotación estructurada</a:t>
            </a:r>
            <a:r>
              <a:rPr b="0" i="0" lang="es-419" sz="1300" u="none" cap="none" strike="noStrike">
                <a:solidFill>
                  <a:srgbClr val="202124"/>
                </a:solidFill>
                <a:latin typeface="Arial"/>
                <a:ea typeface="Arial"/>
                <a:cs typeface="Arial"/>
                <a:sym typeface="Arial"/>
              </a:rPr>
              <a:t>: esto generalmente implica realizar algún análisis de los datos de entrada y agregar metadatos estructurados, como anotaciones a los datos originales que representan información adicional y relaciones entre los elementos. Algunos ejemplos serían anotaciones de texto con sus partes del discurso, entidades, gramática y sentimiento. También se pueden hacer anotaciones para imágenes como asignar categorías específicas de píxeles de imagen, anotar áreas específicas de imágenes en función de su tipo, ubicación, etc. </a:t>
            </a:r>
            <a:r>
              <a:rPr lang="es-419" sz="1300">
                <a:solidFill>
                  <a:srgbClr val="202124"/>
                </a:solidFill>
              </a:rPr>
              <a:t>Ej: controlar la </a:t>
            </a:r>
            <a:r>
              <a:rPr lang="es-419" sz="1300">
                <a:solidFill>
                  <a:srgbClr val="202124"/>
                </a:solidFill>
              </a:rPr>
              <a:t>gramática</a:t>
            </a:r>
            <a:r>
              <a:rPr lang="es-419" sz="1300">
                <a:solidFill>
                  <a:srgbClr val="202124"/>
                </a:solidFill>
              </a:rPr>
              <a:t> </a:t>
            </a:r>
            <a:endParaRPr b="0" i="0" sz="1300" u="none" cap="none" strike="noStrike">
              <a:solidFill>
                <a:srgbClr val="202124"/>
              </a:solidFill>
              <a:latin typeface="Arial"/>
              <a:ea typeface="Arial"/>
              <a:cs typeface="Arial"/>
              <a:sym typeface="Arial"/>
            </a:endParaRPr>
          </a:p>
        </p:txBody>
      </p:sp>
      <p:pic>
        <p:nvPicPr>
          <p:cNvPr id="222" name="Google Shape;222;p15"/>
          <p:cNvPicPr preferRelativeResize="0"/>
          <p:nvPr/>
        </p:nvPicPr>
        <p:blipFill rotWithShape="1">
          <a:blip r:embed="rId4">
            <a:alphaModFix/>
          </a:blip>
          <a:srcRect b="0" l="0" r="0" t="0"/>
          <a:stretch/>
        </p:blipFill>
        <p:spPr>
          <a:xfrm>
            <a:off x="3724155" y="3643922"/>
            <a:ext cx="1695682" cy="840050"/>
          </a:xfrm>
          <a:prstGeom prst="rect">
            <a:avLst/>
          </a:prstGeom>
          <a:noFill/>
          <a:ln>
            <a:noFill/>
          </a:ln>
        </p:spPr>
      </p:pic>
      <p:pic>
        <p:nvPicPr>
          <p:cNvPr id="223" name="Google Shape;223;p15"/>
          <p:cNvPicPr preferRelativeResize="0"/>
          <p:nvPr/>
        </p:nvPicPr>
        <p:blipFill rotWithShape="1">
          <a:blip r:embed="rId5">
            <a:alphaModFix/>
          </a:blip>
          <a:srcRect b="0" l="0" r="0" t="0"/>
          <a:stretch/>
        </p:blipFill>
        <p:spPr>
          <a:xfrm>
            <a:off x="5710822" y="3290300"/>
            <a:ext cx="2514078" cy="1319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2d42cab6db3_0_0"/>
          <p:cNvSpPr txBox="1"/>
          <p:nvPr/>
        </p:nvSpPr>
        <p:spPr>
          <a:xfrm>
            <a:off x="773750" y="841600"/>
            <a:ext cx="7924800" cy="329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419" sz="2000" u="none" cap="none" strike="noStrike">
                <a:solidFill>
                  <a:schemeClr val="dk1"/>
                </a:solidFill>
                <a:latin typeface="Libre Franklin"/>
                <a:ea typeface="Libre Franklin"/>
                <a:cs typeface="Libre Franklin"/>
                <a:sym typeface="Libre Franklin"/>
              </a:rPr>
              <a:t>MARÍA BELÉN </a:t>
            </a:r>
            <a:r>
              <a:rPr b="0" i="0" lang="es-419" sz="2000" u="none" cap="none" strike="noStrike">
                <a:solidFill>
                  <a:srgbClr val="231F20"/>
                </a:solidFill>
                <a:latin typeface="Libre Franklin"/>
                <a:ea typeface="Libre Franklin"/>
                <a:cs typeface="Libre Franklin"/>
                <a:sym typeface="Libre Franklin"/>
              </a:rPr>
              <a:t>CAMANDONE</a:t>
            </a:r>
            <a:r>
              <a:rPr b="0" i="0" lang="es-419" sz="2000" u="none" cap="none" strike="noStrike">
                <a:solidFill>
                  <a:srgbClr val="FF0000"/>
                </a:solidFill>
                <a:latin typeface="Libre Franklin"/>
                <a:ea typeface="Libre Franklin"/>
                <a:cs typeface="Libre Franklin"/>
                <a:sym typeface="Libre Franklin"/>
              </a:rPr>
              <a:t>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419" sz="2000" u="none" cap="none" strike="noStrike">
                <a:solidFill>
                  <a:schemeClr val="dk1"/>
                </a:solidFill>
                <a:latin typeface="Arial"/>
                <a:ea typeface="Arial"/>
                <a:cs typeface="Arial"/>
                <a:sym typeface="Arial"/>
              </a:rPr>
              <a:t>Credits Risk Sr Analyst at Mercado Libre</a:t>
            </a:r>
            <a:endParaRPr/>
          </a:p>
          <a:p>
            <a:pPr indent="0" lvl="0" marL="0" marR="0" rtl="0" algn="l">
              <a:spcBef>
                <a:spcPts val="0"/>
              </a:spcBef>
              <a:spcAft>
                <a:spcPts val="0"/>
              </a:spcAft>
              <a:buNone/>
            </a:pPr>
            <a:r>
              <a:rPr b="0" i="0" lang="es-419" sz="2000" u="none" cap="none" strike="noStrike">
                <a:solidFill>
                  <a:schemeClr val="dk1"/>
                </a:solidFill>
                <a:latin typeface="Arial"/>
                <a:ea typeface="Arial"/>
                <a:cs typeface="Arial"/>
                <a:sym typeface="Arial"/>
              </a:rPr>
              <a:t>Contadora Pública</a:t>
            </a:r>
            <a:endParaRPr/>
          </a:p>
          <a:p>
            <a:pPr indent="0" lvl="0" marL="0" marR="0" rtl="0" algn="l">
              <a:spcBef>
                <a:spcPts val="0"/>
              </a:spcBef>
              <a:spcAft>
                <a:spcPts val="0"/>
              </a:spcAft>
              <a:buNone/>
            </a:pPr>
            <a:r>
              <a:rPr lang="es-419" sz="2000">
                <a:solidFill>
                  <a:schemeClr val="dk1"/>
                </a:solidFill>
                <a:latin typeface="Arial"/>
                <a:ea typeface="Arial"/>
                <a:cs typeface="Arial"/>
                <a:sym typeface="Arial"/>
              </a:rPr>
              <a:t>Máster en Cs de Datos </a:t>
            </a:r>
            <a:endParaRPr/>
          </a:p>
          <a:p>
            <a:pPr indent="0" lvl="0" marL="0" marR="0" rtl="0" algn="l">
              <a:spcBef>
                <a:spcPts val="0"/>
              </a:spcBef>
              <a:spcAft>
                <a:spcPts val="0"/>
              </a:spcAft>
              <a:buNone/>
            </a:pPr>
            <a:r>
              <a:rPr lang="es-419" sz="2000">
                <a:solidFill>
                  <a:schemeClr val="dk1"/>
                </a:solidFill>
                <a:latin typeface="Arial"/>
                <a:ea typeface="Arial"/>
                <a:cs typeface="Arial"/>
                <a:sym typeface="Arial"/>
              </a:rPr>
              <a:t>Profe de SQL y Python</a:t>
            </a:r>
            <a:endParaRPr sz="2000">
              <a:solidFill>
                <a:schemeClr val="dk1"/>
              </a:solidFill>
              <a:latin typeface="Arial"/>
              <a:ea typeface="Arial"/>
              <a:cs typeface="Arial"/>
              <a:sym typeface="Arial"/>
            </a:endParaRPr>
          </a:p>
          <a:p>
            <a:pPr indent="0" lvl="0" marL="0" marR="0" rtl="0" algn="l">
              <a:spcBef>
                <a:spcPts val="0"/>
              </a:spcBef>
              <a:spcAft>
                <a:spcPts val="0"/>
              </a:spcAft>
              <a:buNone/>
            </a:pPr>
            <a:br>
              <a:rPr b="0" lang="es-419" sz="1800">
                <a:solidFill>
                  <a:schemeClr val="dk1"/>
                </a:solidFill>
                <a:latin typeface="Calibri"/>
                <a:ea typeface="Calibri"/>
                <a:cs typeface="Calibri"/>
                <a:sym typeface="Calibri"/>
              </a:rPr>
            </a:br>
            <a:r>
              <a:rPr b="0" i="0" lang="es-419" sz="1800" u="none" strike="noStrike">
                <a:solidFill>
                  <a:srgbClr val="231F20"/>
                </a:solidFill>
                <a:latin typeface="Libre Franklin"/>
                <a:ea typeface="Libre Franklin"/>
                <a:cs typeface="Libre Franklin"/>
                <a:sym typeface="Libre Franklin"/>
              </a:rPr>
              <a:t>        </a:t>
            </a:r>
            <a:r>
              <a:rPr b="0" i="0" lang="es-419" sz="1800" u="sng" strike="noStrike">
                <a:solidFill>
                  <a:srgbClr val="231F20"/>
                </a:solidFill>
                <a:latin typeface="Libre Franklin"/>
                <a:ea typeface="Libre Franklin"/>
                <a:cs typeface="Libre Franklin"/>
                <a:sym typeface="Libre Franklin"/>
                <a:hlinkClick r:id="rId3">
                  <a:extLst>
                    <a:ext uri="{A12FA001-AC4F-418D-AE19-62706E023703}">
                      <ahyp:hlinkClr val="tx"/>
                    </a:ext>
                  </a:extLst>
                </a:hlinkClick>
              </a:rPr>
              <a:t>https://bit.ly/3T51urh</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b="0" lang="es-419" sz="1800">
                <a:solidFill>
                  <a:schemeClr val="dk1"/>
                </a:solidFill>
                <a:latin typeface="Calibri"/>
                <a:ea typeface="Calibri"/>
                <a:cs typeface="Calibri"/>
                <a:sym typeface="Calibri"/>
              </a:rPr>
            </a:br>
            <a:r>
              <a:rPr b="0" i="0" lang="es-419" sz="1800" u="none" strike="noStrike">
                <a:solidFill>
                  <a:srgbClr val="231F20"/>
                </a:solidFill>
                <a:latin typeface="Libre Franklin"/>
                <a:ea typeface="Libre Franklin"/>
                <a:cs typeface="Libre Franklin"/>
                <a:sym typeface="Libre Franklin"/>
              </a:rPr>
              <a:t>        </a:t>
            </a:r>
            <a:r>
              <a:rPr b="0" i="0" lang="es-419" sz="1800" u="sng" strike="noStrike">
                <a:solidFill>
                  <a:srgbClr val="231F20"/>
                </a:solidFill>
                <a:latin typeface="Libre Franklin"/>
                <a:ea typeface="Libre Franklin"/>
                <a:cs typeface="Libre Franklin"/>
                <a:sym typeface="Libre Franklin"/>
                <a:hlinkClick r:id="rId4">
                  <a:extLst>
                    <a:ext uri="{A12FA001-AC4F-418D-AE19-62706E023703}">
                      <ahyp:hlinkClr val="tx"/>
                    </a:ext>
                  </a:extLst>
                </a:hlinkClick>
              </a:rPr>
              <a:t>https://bit.ly/3zKaOtK</a:t>
            </a:r>
            <a:r>
              <a:rPr b="0" i="0" lang="es-419" sz="1800" u="none" strike="noStrike">
                <a:solidFill>
                  <a:srgbClr val="231F20"/>
                </a:solidFill>
                <a:latin typeface="Libre Franklin"/>
                <a:ea typeface="Libre Franklin"/>
                <a:cs typeface="Libre Franklin"/>
                <a:sym typeface="Libre Franklin"/>
              </a:rPr>
              <a:t> </a:t>
            </a:r>
            <a:endParaRPr b="0" sz="1800">
              <a:solidFill>
                <a:schemeClr val="dk1"/>
              </a:solidFill>
              <a:latin typeface="Calibri"/>
              <a:ea typeface="Calibri"/>
              <a:cs typeface="Calibri"/>
              <a:sym typeface="Calibri"/>
            </a:endParaRPr>
          </a:p>
          <a:p>
            <a:pPr indent="0" lvl="0" marL="0" marR="0" rtl="0" algn="l">
              <a:spcBef>
                <a:spcPts val="0"/>
              </a:spcBef>
              <a:spcAft>
                <a:spcPts val="0"/>
              </a:spcAft>
              <a:buNone/>
            </a:pPr>
            <a:br>
              <a:rPr lang="es-419"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74" name="Google Shape;74;g2d42cab6db3_0_0"/>
          <p:cNvPicPr preferRelativeResize="0"/>
          <p:nvPr/>
        </p:nvPicPr>
        <p:blipFill rotWithShape="1">
          <a:blip r:embed="rId5">
            <a:alphaModFix/>
          </a:blip>
          <a:srcRect b="0" l="0" r="0" t="0"/>
          <a:stretch/>
        </p:blipFill>
        <p:spPr>
          <a:xfrm>
            <a:off x="908675" y="2708331"/>
            <a:ext cx="271463" cy="259992"/>
          </a:xfrm>
          <a:prstGeom prst="rect">
            <a:avLst/>
          </a:prstGeom>
          <a:noFill/>
          <a:ln>
            <a:noFill/>
          </a:ln>
        </p:spPr>
      </p:pic>
      <p:pic>
        <p:nvPicPr>
          <p:cNvPr id="75" name="Google Shape;75;g2d42cab6db3_0_0"/>
          <p:cNvPicPr preferRelativeResize="0"/>
          <p:nvPr/>
        </p:nvPicPr>
        <p:blipFill rotWithShape="1">
          <a:blip r:embed="rId6">
            <a:alphaModFix/>
          </a:blip>
          <a:srcRect b="0" l="0" r="0" t="0"/>
          <a:stretch/>
        </p:blipFill>
        <p:spPr>
          <a:xfrm>
            <a:off x="908675" y="3201206"/>
            <a:ext cx="271463" cy="3393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6"/>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29" name="Google Shape;229;p16"/>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0" name="Google Shape;230;p16"/>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Casos de uso (tareas)</a:t>
            </a:r>
            <a:endParaRPr b="0" i="0" sz="2500" u="none" cap="none" strike="noStrike">
              <a:solidFill>
                <a:schemeClr val="accent5"/>
              </a:solidFill>
              <a:latin typeface="Calibri"/>
              <a:ea typeface="Calibri"/>
              <a:cs typeface="Calibri"/>
              <a:sym typeface="Calibri"/>
            </a:endParaRPr>
          </a:p>
        </p:txBody>
      </p:sp>
      <p:sp>
        <p:nvSpPr>
          <p:cNvPr id="231" name="Google Shape;231;p16"/>
          <p:cNvSpPr txBox="1"/>
          <p:nvPr/>
        </p:nvSpPr>
        <p:spPr>
          <a:xfrm>
            <a:off x="94300" y="975425"/>
            <a:ext cx="8817000" cy="26685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41136"/>
              </a:lnSpc>
              <a:spcBef>
                <a:spcPts val="120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Traducción: </a:t>
            </a:r>
            <a:r>
              <a:rPr b="0" i="0" lang="es-419" sz="1300" u="none" cap="none" strike="noStrike">
                <a:solidFill>
                  <a:srgbClr val="202124"/>
                </a:solidFill>
                <a:latin typeface="Arial"/>
                <a:ea typeface="Arial"/>
                <a:cs typeface="Arial"/>
                <a:sym typeface="Arial"/>
              </a:rPr>
              <a:t>las tareas de traducción automática consisten en tomar muestras de datos de entrada que pertenecen a un idioma específico y las traducirlas como salida a otro idioma deseado. La traducción basada en lenguaje natural es definitivamente un área enorme que trata con una gran cantidad de datos de texto.</a:t>
            </a:r>
            <a:endParaRPr b="1" i="0" sz="1300" u="none" cap="none" strike="noStrike">
              <a:solidFill>
                <a:srgbClr val="202124"/>
              </a:solidFill>
              <a:latin typeface="Arial"/>
              <a:ea typeface="Arial"/>
              <a:cs typeface="Arial"/>
              <a:sym typeface="Arial"/>
            </a:endParaRPr>
          </a:p>
          <a:p>
            <a:pPr indent="-311150" lvl="0" marL="457200" marR="0" rtl="0" algn="l">
              <a:lnSpc>
                <a:spcPct val="141136"/>
              </a:lnSpc>
              <a:spcBef>
                <a:spcPts val="0"/>
              </a:spcBef>
              <a:spcAft>
                <a:spcPts val="0"/>
              </a:spcAft>
              <a:buClr>
                <a:srgbClr val="202124"/>
              </a:buClr>
              <a:buSzPts val="1300"/>
              <a:buFont typeface="Arial"/>
              <a:buChar char="●"/>
            </a:pPr>
            <a:r>
              <a:rPr b="1" i="0" lang="es-419" sz="1300" u="none" cap="none" strike="noStrike">
                <a:solidFill>
                  <a:srgbClr val="202124"/>
                </a:solidFill>
                <a:latin typeface="Arial"/>
                <a:ea typeface="Arial"/>
                <a:cs typeface="Arial"/>
                <a:sym typeface="Arial"/>
              </a:rPr>
              <a:t>Transcripciones: </a:t>
            </a:r>
            <a:r>
              <a:rPr b="0" i="0" lang="es-419" sz="1300" u="none" cap="none" strike="noStrike">
                <a:solidFill>
                  <a:srgbClr val="202124"/>
                </a:solidFill>
                <a:latin typeface="Arial"/>
                <a:ea typeface="Arial"/>
                <a:cs typeface="Arial"/>
                <a:sym typeface="Arial"/>
              </a:rPr>
              <a:t>estas tareas suelen implicar varias representaciones de datos que son generalmente continuos y no estructurados, convirtiéndolos en más estructurados discretos. Los ejemplos incluyen voz a texto, reconocimiento óptico de caracteres, imágenes a texto, etc.</a:t>
            </a:r>
            <a:endParaRPr b="0" i="0" sz="1300" u="none" cap="none" strike="noStrike">
              <a:solidFill>
                <a:srgbClr val="202124"/>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1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37" name="Google Shape;237;p17"/>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8" name="Google Shape;238;p17"/>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Experiencia (Entrenamiento)</a:t>
            </a:r>
            <a:endParaRPr b="0" i="0" sz="2500" u="none" cap="none" strike="noStrike">
              <a:solidFill>
                <a:schemeClr val="accent5"/>
              </a:solidFill>
              <a:latin typeface="Calibri"/>
              <a:ea typeface="Calibri"/>
              <a:cs typeface="Calibri"/>
              <a:sym typeface="Calibri"/>
            </a:endParaRPr>
          </a:p>
        </p:txBody>
      </p:sp>
      <p:sp>
        <p:nvSpPr>
          <p:cNvPr id="239" name="Google Shape;239;p17"/>
          <p:cNvSpPr txBox="1"/>
          <p:nvPr/>
        </p:nvSpPr>
        <p:spPr>
          <a:xfrm>
            <a:off x="94300" y="746825"/>
            <a:ext cx="8817000" cy="2668500"/>
          </a:xfrm>
          <a:prstGeom prst="rect">
            <a:avLst/>
          </a:prstGeom>
          <a:noFill/>
          <a:ln>
            <a:noFill/>
          </a:ln>
        </p:spPr>
        <p:txBody>
          <a:bodyPr anchorCtr="0" anchor="ctr" bIns="91425" lIns="91425" spcFirstLastPara="1" rIns="91425" wrap="square" tIns="91425">
            <a:noAutofit/>
          </a:bodyPr>
          <a:lstStyle/>
          <a:p>
            <a:pPr indent="0" lvl="0" marL="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latin typeface="Arial"/>
                <a:ea typeface="Arial"/>
                <a:cs typeface="Arial"/>
                <a:sym typeface="Arial"/>
              </a:rPr>
              <a:t>Cualquier algoritmo de aprendizaje normalmente </a:t>
            </a:r>
            <a:r>
              <a:rPr b="0" i="0" lang="es-419" sz="1300" u="none" cap="none" strike="noStrike">
                <a:solidFill>
                  <a:srgbClr val="202124"/>
                </a:solidFill>
                <a:highlight>
                  <a:srgbClr val="FCE5CD"/>
                </a:highlight>
                <a:latin typeface="Arial"/>
                <a:ea typeface="Arial"/>
                <a:cs typeface="Arial"/>
                <a:sym typeface="Arial"/>
              </a:rPr>
              <a:t>necesita datos para aprender a lo largo del tiempo y realizar una tarea específica (T)</a:t>
            </a:r>
            <a:r>
              <a:rPr b="0" i="0" lang="es-419" sz="1300" u="none" cap="none" strike="noStrike">
                <a:solidFill>
                  <a:srgbClr val="202124"/>
                </a:solidFill>
                <a:latin typeface="Arial"/>
                <a:ea typeface="Arial"/>
                <a:cs typeface="Arial"/>
                <a:sym typeface="Arial"/>
              </a:rPr>
              <a:t>. El proceso de consumir un conjunto de datos que consta de muestras de datos, tales que un algoritmo o modelo aprende patrones inherentes, se define como la experiencia (E) </a:t>
            </a:r>
            <a:endParaRPr b="0" i="0" sz="1300" u="none" cap="none" strike="noStrike">
              <a:solidFill>
                <a:srgbClr val="202124"/>
              </a:solidFill>
              <a:latin typeface="Arial"/>
              <a:ea typeface="Arial"/>
              <a:cs typeface="Arial"/>
              <a:sym typeface="Arial"/>
            </a:endParaRPr>
          </a:p>
          <a:p>
            <a:pPr indent="0" lvl="0" marL="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highlight>
                  <a:srgbClr val="FCE5CD"/>
                </a:highlight>
                <a:latin typeface="Arial"/>
                <a:ea typeface="Arial"/>
                <a:cs typeface="Arial"/>
                <a:sym typeface="Arial"/>
              </a:rPr>
              <a:t>El modelo o algoritmo gana experiencia generalmente mediante un proceso iterativo, también conocido como entrenamiento.</a:t>
            </a:r>
            <a:r>
              <a:rPr b="0" i="0" lang="es-419" sz="1300" u="none" cap="none" strike="noStrike">
                <a:solidFill>
                  <a:srgbClr val="202124"/>
                </a:solidFill>
                <a:latin typeface="Arial"/>
                <a:ea typeface="Arial"/>
                <a:cs typeface="Arial"/>
                <a:sym typeface="Arial"/>
              </a:rPr>
              <a:t> Cuando una máquina realmente aprende, se basa en datos que se le suministran de vez en cuando, lo que permite para adquirir experiencia y conocimiento sobre la tarea a resolver, de modo que pueda utilizar esta experiencia para predecir o resolver la misma tarea en el futuro para puntos de datos nunca antes vistos.</a:t>
            </a:r>
            <a:endParaRPr b="0" i="0" sz="1300" u="none" cap="none" strike="noStrike">
              <a:solidFill>
                <a:srgbClr val="202124"/>
              </a:solidFill>
              <a:latin typeface="Arial"/>
              <a:ea typeface="Arial"/>
              <a:cs typeface="Arial"/>
              <a:sym typeface="Arial"/>
            </a:endParaRPr>
          </a:p>
        </p:txBody>
      </p:sp>
      <p:pic>
        <p:nvPicPr>
          <p:cNvPr id="240" name="Google Shape;240;p17"/>
          <p:cNvPicPr preferRelativeResize="0"/>
          <p:nvPr/>
        </p:nvPicPr>
        <p:blipFill rotWithShape="1">
          <a:blip r:embed="rId4">
            <a:alphaModFix/>
          </a:blip>
          <a:srcRect b="0" l="0" r="0" t="0"/>
          <a:stretch/>
        </p:blipFill>
        <p:spPr>
          <a:xfrm>
            <a:off x="2717275" y="3321100"/>
            <a:ext cx="2438900" cy="1060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46" name="Google Shape;246;p18"/>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7" name="Google Shape;247;p18"/>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Performance (P)</a:t>
            </a:r>
            <a:endParaRPr b="0" i="0" sz="2500" u="none" cap="none" strike="noStrike">
              <a:solidFill>
                <a:schemeClr val="accent5"/>
              </a:solidFill>
              <a:latin typeface="Calibri"/>
              <a:ea typeface="Calibri"/>
              <a:cs typeface="Calibri"/>
              <a:sym typeface="Calibri"/>
            </a:endParaRPr>
          </a:p>
        </p:txBody>
      </p:sp>
      <p:sp>
        <p:nvSpPr>
          <p:cNvPr id="248" name="Google Shape;248;p18"/>
          <p:cNvSpPr txBox="1"/>
          <p:nvPr/>
        </p:nvSpPr>
        <p:spPr>
          <a:xfrm>
            <a:off x="94300" y="1280225"/>
            <a:ext cx="8817000" cy="2668500"/>
          </a:xfrm>
          <a:prstGeom prst="rect">
            <a:avLst/>
          </a:prstGeom>
          <a:noFill/>
          <a:ln>
            <a:noFill/>
          </a:ln>
        </p:spPr>
        <p:txBody>
          <a:bodyPr anchorCtr="0" anchor="ctr" bIns="91425" lIns="91425" spcFirstLastPara="1" rIns="91425" wrap="square" tIns="91425">
            <a:noAutofit/>
          </a:bodyPr>
          <a:lstStyle/>
          <a:p>
            <a:pPr indent="0" lvl="0" marL="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latin typeface="Arial"/>
                <a:ea typeface="Arial"/>
                <a:cs typeface="Arial"/>
                <a:sym typeface="Arial"/>
              </a:rPr>
              <a:t>Supongamos que tenemos un algoritmo de aprendizaje automático que se supone que realiza una tarea, T, y está ganando experiencia, E, con puntos de datos durante un período de tiempo. Pero, </a:t>
            </a:r>
            <a:r>
              <a:rPr b="0" i="0" lang="es-419" sz="1300" u="sng" cap="none" strike="noStrike">
                <a:solidFill>
                  <a:srgbClr val="202124"/>
                </a:solidFill>
                <a:latin typeface="Arial"/>
                <a:ea typeface="Arial"/>
                <a:cs typeface="Arial"/>
                <a:sym typeface="Arial"/>
              </a:rPr>
              <a:t>¿cómo sabemos si está funcionando bien o si se está comportando bien? </a:t>
            </a:r>
            <a:endParaRPr b="0" i="0" sz="1300" u="sng" cap="none" strike="noStrike">
              <a:solidFill>
                <a:srgbClr val="202124"/>
              </a:solidFill>
              <a:latin typeface="Arial"/>
              <a:ea typeface="Arial"/>
              <a:cs typeface="Arial"/>
              <a:sym typeface="Arial"/>
            </a:endParaRPr>
          </a:p>
          <a:p>
            <a:pPr indent="0" lvl="0" marL="0" marR="0" rtl="0" algn="l">
              <a:lnSpc>
                <a:spcPct val="141136"/>
              </a:lnSpc>
              <a:spcBef>
                <a:spcPts val="1200"/>
              </a:spcBef>
              <a:spcAft>
                <a:spcPts val="0"/>
              </a:spcAft>
              <a:buClr>
                <a:schemeClr val="dk1"/>
              </a:buClr>
              <a:buSzPts val="1100"/>
              <a:buFont typeface="Arial"/>
              <a:buNone/>
            </a:pPr>
            <a:r>
              <a:rPr b="0" i="0" lang="es-419" sz="1300" u="none" cap="none" strike="noStrike">
                <a:solidFill>
                  <a:srgbClr val="202124"/>
                </a:solidFill>
                <a:latin typeface="Arial"/>
                <a:ea typeface="Arial"/>
                <a:cs typeface="Arial"/>
                <a:sym typeface="Arial"/>
              </a:rPr>
              <a:t>La performance (P) suele ser una medida o métrica cuantitativa que se utiliza para ver qué tan bien el algoritmo o el modelo está realizando la tarea, T, con experiencia, E. Mientras que las métricas de rendimiento suelen ser estándar que se han establecido después de años de investigación y desarrollo, cada métrica generalmente se calcula específicamente para la tarea que estamos tratando de resolver en un momento dado.</a:t>
            </a:r>
            <a:endParaRPr b="0" i="0" sz="1300" u="none" cap="none" strike="noStrike">
              <a:solidFill>
                <a:srgbClr val="202124"/>
              </a:solidFill>
              <a:latin typeface="Arial"/>
              <a:ea typeface="Arial"/>
              <a:cs typeface="Arial"/>
              <a:sym typeface="Arial"/>
            </a:endParaRPr>
          </a:p>
          <a:p>
            <a:pPr indent="0" lvl="0" marL="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highlight>
                  <a:srgbClr val="FCE5CD"/>
                </a:highlight>
                <a:latin typeface="Arial"/>
                <a:ea typeface="Arial"/>
                <a:cs typeface="Arial"/>
                <a:sym typeface="Arial"/>
              </a:rPr>
              <a:t>Las medidas de rendimiento típicas incluyen exactitud, precisión, recuperación, puntuación F1, sensibilidad, especificidad, tasa de error, tasa de clasificación errónea y muchas más.</a:t>
            </a:r>
            <a:endParaRPr b="0" i="0" sz="1300" u="none" cap="none" strike="noStrike">
              <a:solidFill>
                <a:srgbClr val="202124"/>
              </a:solidFill>
              <a:highlight>
                <a:srgbClr val="FCE5CD"/>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1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54" name="Google Shape;254;p19"/>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5" name="Google Shape;255;p19"/>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Performance (P)</a:t>
            </a:r>
            <a:endParaRPr b="0" i="0" sz="2500" u="none" cap="none" strike="noStrike">
              <a:solidFill>
                <a:schemeClr val="accent5"/>
              </a:solidFill>
              <a:latin typeface="Calibri"/>
              <a:ea typeface="Calibri"/>
              <a:cs typeface="Calibri"/>
              <a:sym typeface="Calibri"/>
            </a:endParaRPr>
          </a:p>
        </p:txBody>
      </p:sp>
      <p:sp>
        <p:nvSpPr>
          <p:cNvPr id="256" name="Google Shape;256;p19"/>
          <p:cNvSpPr txBox="1"/>
          <p:nvPr/>
        </p:nvSpPr>
        <p:spPr>
          <a:xfrm>
            <a:off x="94300" y="1280225"/>
            <a:ext cx="8817000" cy="2668500"/>
          </a:xfrm>
          <a:prstGeom prst="rect">
            <a:avLst/>
          </a:prstGeom>
          <a:noFill/>
          <a:ln>
            <a:noFill/>
          </a:ln>
        </p:spPr>
        <p:txBody>
          <a:bodyPr anchorCtr="0" anchor="ctr" bIns="91425" lIns="91425" spcFirstLastPara="1" rIns="91425" wrap="square" tIns="91425">
            <a:noAutofit/>
          </a:bodyPr>
          <a:lstStyle/>
          <a:p>
            <a:pPr indent="0" lvl="0" marL="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latin typeface="Arial"/>
                <a:ea typeface="Arial"/>
                <a:cs typeface="Arial"/>
                <a:sym typeface="Arial"/>
              </a:rPr>
              <a:t> Las medidas de desempeño generalmente se evalúan sobre los datos de </a:t>
            </a:r>
            <a:r>
              <a:rPr b="0" i="0" lang="es-419" sz="1300" u="none" cap="none" strike="noStrike">
                <a:solidFill>
                  <a:srgbClr val="202124"/>
                </a:solidFill>
                <a:highlight>
                  <a:srgbClr val="FCE5CD"/>
                </a:highlight>
                <a:latin typeface="Arial"/>
                <a:ea typeface="Arial"/>
                <a:cs typeface="Arial"/>
                <a:sym typeface="Arial"/>
              </a:rPr>
              <a:t>entrenamiento</a:t>
            </a:r>
            <a:r>
              <a:rPr b="0" i="0" lang="es-419" sz="1300" u="none" cap="none" strike="noStrike">
                <a:solidFill>
                  <a:srgbClr val="202124"/>
                </a:solidFill>
                <a:latin typeface="Arial"/>
                <a:ea typeface="Arial"/>
                <a:cs typeface="Arial"/>
                <a:sym typeface="Arial"/>
              </a:rPr>
              <a:t>, así como muestras de datos que el modelo no ha visto o aprendido de antes, que generalmente se conocen como </a:t>
            </a:r>
            <a:r>
              <a:rPr lang="es-419" sz="1300">
                <a:solidFill>
                  <a:srgbClr val="202124"/>
                </a:solidFill>
                <a:highlight>
                  <a:srgbClr val="FCE5CD"/>
                </a:highlight>
              </a:rPr>
              <a:t>datos de prueba o de test y validación. </a:t>
            </a:r>
            <a:r>
              <a:rPr b="0" i="0" lang="es-419" sz="1300" u="none" cap="none" strike="noStrike">
                <a:solidFill>
                  <a:srgbClr val="202124"/>
                </a:solidFill>
                <a:latin typeface="Arial"/>
                <a:ea typeface="Arial"/>
                <a:cs typeface="Arial"/>
                <a:sym typeface="Arial"/>
              </a:rPr>
              <a:t>La idea detrás de esto es generalizar el algoritmo para evitar sesgos mejorar el rendimiento en el futuro sobre datos nuevos.</a:t>
            </a:r>
            <a:endParaRPr b="0" i="0" sz="1300" u="none" cap="none" strike="noStrike">
              <a:solidFill>
                <a:srgbClr val="202124"/>
              </a:solidFill>
              <a:latin typeface="Arial"/>
              <a:ea typeface="Arial"/>
              <a:cs typeface="Arial"/>
              <a:sym typeface="Arial"/>
            </a:endParaRPr>
          </a:p>
          <a:p>
            <a:pPr indent="0" lvl="0" marL="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Siempre se debe recordar que a veces es difícil elegir medidas de desempeño que sean capaces de darnos una idea de qué tan bien se está desempeñando el algoritmo en función del comportamiento o resultado real que es esperado de él. </a:t>
            </a:r>
            <a:r>
              <a:rPr b="0" i="0" lang="es-419" sz="1300" u="none" cap="none" strike="noStrike">
                <a:solidFill>
                  <a:srgbClr val="202124"/>
                </a:solidFill>
                <a:highlight>
                  <a:srgbClr val="FCE5CD"/>
                </a:highlight>
                <a:latin typeface="Arial"/>
                <a:ea typeface="Arial"/>
                <a:cs typeface="Arial"/>
                <a:sym typeface="Arial"/>
              </a:rPr>
              <a:t>Un ejemplo simple sería que a veces querríamos penalizar la clasificación errónea de falsos positivos más que aciertos o predicciones correctas. </a:t>
            </a:r>
            <a:r>
              <a:rPr lang="es-419" sz="1300">
                <a:solidFill>
                  <a:srgbClr val="202124"/>
                </a:solidFill>
                <a:highlight>
                  <a:srgbClr val="FCE5CD"/>
                </a:highlight>
              </a:rPr>
              <a:t>(Ej: enfermedades)</a:t>
            </a:r>
            <a:endParaRPr b="0" i="0" sz="1300" u="none" cap="none" strike="noStrike">
              <a:solidFill>
                <a:srgbClr val="202124"/>
              </a:solidFill>
              <a:highlight>
                <a:srgbClr val="FCE5CD"/>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pic>
        <p:nvPicPr>
          <p:cNvPr id="261" name="Google Shape;261;g2d42cab6db3_0_13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62" name="Google Shape;262;g2d42cab6db3_0_137"/>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263" name="Google Shape;263;g2d42cab6db3_0_137"/>
          <p:cNvGrpSpPr/>
          <p:nvPr/>
        </p:nvGrpSpPr>
        <p:grpSpPr>
          <a:xfrm>
            <a:off x="1257175" y="328688"/>
            <a:ext cx="5935355" cy="4210925"/>
            <a:chOff x="1204275" y="761950"/>
            <a:chExt cx="5935355" cy="4210925"/>
          </a:xfrm>
        </p:grpSpPr>
        <p:pic>
          <p:nvPicPr>
            <p:cNvPr id="264" name="Google Shape;264;g2d42cab6db3_0_137"/>
            <p:cNvPicPr preferRelativeResize="0"/>
            <p:nvPr/>
          </p:nvPicPr>
          <p:blipFill rotWithShape="1">
            <a:blip r:embed="rId4">
              <a:alphaModFix/>
            </a:blip>
            <a:srcRect b="0" l="0" r="0" t="0"/>
            <a:stretch/>
          </p:blipFill>
          <p:spPr>
            <a:xfrm>
              <a:off x="1204275" y="1115225"/>
              <a:ext cx="5935355" cy="3779377"/>
            </a:xfrm>
            <a:prstGeom prst="rect">
              <a:avLst/>
            </a:prstGeom>
            <a:noFill/>
            <a:ln>
              <a:noFill/>
            </a:ln>
          </p:spPr>
        </p:pic>
        <p:sp>
          <p:nvSpPr>
            <p:cNvPr id="265" name="Google Shape;265;g2d42cab6db3_0_137"/>
            <p:cNvSpPr txBox="1"/>
            <p:nvPr/>
          </p:nvSpPr>
          <p:spPr>
            <a:xfrm>
              <a:off x="3317375" y="4359225"/>
              <a:ext cx="196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highlight>
                    <a:srgbClr val="FFFFFF"/>
                  </a:highlight>
                  <a:latin typeface="Abel"/>
                  <a:ea typeface="Abel"/>
                  <a:cs typeface="Abel"/>
                  <a:sym typeface="Abel"/>
                </a:rPr>
                <a:t>Complejidad del Modelo</a:t>
              </a:r>
              <a:endParaRPr b="1" i="0" sz="1400" u="none" cap="none" strike="noStrike">
                <a:solidFill>
                  <a:srgbClr val="000000"/>
                </a:solidFill>
                <a:highlight>
                  <a:srgbClr val="FFFFFF"/>
                </a:highlight>
                <a:latin typeface="Abel"/>
                <a:ea typeface="Abel"/>
                <a:cs typeface="Abel"/>
                <a:sym typeface="Abel"/>
              </a:endParaRPr>
            </a:p>
          </p:txBody>
        </p:sp>
        <p:grpSp>
          <p:nvGrpSpPr>
            <p:cNvPr id="266" name="Google Shape;266;g2d42cab6db3_0_137"/>
            <p:cNvGrpSpPr/>
            <p:nvPr/>
          </p:nvGrpSpPr>
          <p:grpSpPr>
            <a:xfrm>
              <a:off x="5822375" y="3573400"/>
              <a:ext cx="825000" cy="461175"/>
              <a:chOff x="5898575" y="3725800"/>
              <a:chExt cx="825000" cy="461175"/>
            </a:xfrm>
          </p:grpSpPr>
          <p:sp>
            <p:nvSpPr>
              <p:cNvPr id="267" name="Google Shape;267;g2d42cab6db3_0_137"/>
              <p:cNvSpPr txBox="1"/>
              <p:nvPr/>
            </p:nvSpPr>
            <p:spPr>
              <a:xfrm>
                <a:off x="5898575" y="3755875"/>
                <a:ext cx="825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419" sz="1600" u="none" cap="none" strike="noStrike">
                    <a:solidFill>
                      <a:srgbClr val="980000"/>
                    </a:solidFill>
                    <a:highlight>
                      <a:srgbClr val="FFFFFF"/>
                    </a:highlight>
                    <a:latin typeface="Abel"/>
                    <a:ea typeface="Abel"/>
                    <a:cs typeface="Abel"/>
                    <a:sym typeface="Abel"/>
                  </a:rPr>
                  <a:t>Sesgo</a:t>
                </a:r>
                <a:endParaRPr b="1" i="0" sz="1600" u="none" cap="none" strike="noStrike">
                  <a:solidFill>
                    <a:srgbClr val="980000"/>
                  </a:solidFill>
                  <a:highlight>
                    <a:srgbClr val="FFFFFF"/>
                  </a:highlight>
                  <a:latin typeface="Abel"/>
                  <a:ea typeface="Abel"/>
                  <a:cs typeface="Abel"/>
                  <a:sym typeface="Abel"/>
                </a:endParaRPr>
              </a:p>
            </p:txBody>
          </p:sp>
          <p:sp>
            <p:nvSpPr>
              <p:cNvPr id="268" name="Google Shape;268;g2d42cab6db3_0_137"/>
              <p:cNvSpPr txBox="1"/>
              <p:nvPr/>
            </p:nvSpPr>
            <p:spPr>
              <a:xfrm>
                <a:off x="6395425" y="3725800"/>
                <a:ext cx="294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s-419" sz="1200" u="none" cap="none" strike="noStrike">
                    <a:solidFill>
                      <a:srgbClr val="980000"/>
                    </a:solidFill>
                    <a:highlight>
                      <a:srgbClr val="FFFFFF"/>
                    </a:highlight>
                    <a:latin typeface="Abel"/>
                    <a:ea typeface="Abel"/>
                    <a:cs typeface="Abel"/>
                    <a:sym typeface="Abel"/>
                  </a:rPr>
                  <a:t>2</a:t>
                </a:r>
                <a:endParaRPr b="1" i="0" sz="1200" u="none" cap="none" strike="noStrike">
                  <a:solidFill>
                    <a:srgbClr val="980000"/>
                  </a:solidFill>
                  <a:highlight>
                    <a:srgbClr val="FFFFFF"/>
                  </a:highlight>
                  <a:latin typeface="Abel"/>
                  <a:ea typeface="Abel"/>
                  <a:cs typeface="Abel"/>
                  <a:sym typeface="Abel"/>
                </a:endParaRPr>
              </a:p>
            </p:txBody>
          </p:sp>
        </p:grpSp>
        <p:sp>
          <p:nvSpPr>
            <p:cNvPr id="269" name="Google Shape;269;g2d42cab6db3_0_137"/>
            <p:cNvSpPr txBox="1"/>
            <p:nvPr/>
          </p:nvSpPr>
          <p:spPr>
            <a:xfrm>
              <a:off x="5822375" y="2682825"/>
              <a:ext cx="86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s-419" sz="1600" u="none" cap="none" strike="noStrike">
                  <a:solidFill>
                    <a:srgbClr val="6FA8DC"/>
                  </a:solidFill>
                  <a:highlight>
                    <a:srgbClr val="FFFFFF"/>
                  </a:highlight>
                  <a:latin typeface="Abel"/>
                  <a:ea typeface="Abel"/>
                  <a:cs typeface="Abel"/>
                  <a:sym typeface="Abel"/>
                </a:rPr>
                <a:t>Varianza</a:t>
              </a:r>
              <a:endParaRPr b="1" i="0" sz="1600" u="none" cap="none" strike="noStrike">
                <a:solidFill>
                  <a:srgbClr val="FFFFFF"/>
                </a:solidFill>
                <a:highlight>
                  <a:srgbClr val="FFFFFF"/>
                </a:highlight>
                <a:latin typeface="Abel"/>
                <a:ea typeface="Abel"/>
                <a:cs typeface="Abel"/>
                <a:sym typeface="Abel"/>
              </a:endParaRPr>
            </a:p>
          </p:txBody>
        </p:sp>
        <p:sp>
          <p:nvSpPr>
            <p:cNvPr id="270" name="Google Shape;270;g2d42cab6db3_0_137"/>
            <p:cNvSpPr txBox="1"/>
            <p:nvPr/>
          </p:nvSpPr>
          <p:spPr>
            <a:xfrm>
              <a:off x="5072400" y="1421500"/>
              <a:ext cx="1013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s-419" sz="1500" u="none" cap="none" strike="noStrike">
                  <a:solidFill>
                    <a:srgbClr val="000000"/>
                  </a:solidFill>
                  <a:highlight>
                    <a:srgbClr val="FFFFFF"/>
                  </a:highlight>
                  <a:latin typeface="Abel"/>
                  <a:ea typeface="Abel"/>
                  <a:cs typeface="Abel"/>
                  <a:sym typeface="Abel"/>
                </a:rPr>
                <a:t>Error Total </a:t>
              </a:r>
              <a:endParaRPr b="1" i="0" sz="1500" u="none" cap="none" strike="noStrike">
                <a:solidFill>
                  <a:srgbClr val="000000"/>
                </a:solidFill>
                <a:highlight>
                  <a:srgbClr val="FFFFFF"/>
                </a:highlight>
                <a:latin typeface="Abel"/>
                <a:ea typeface="Abel"/>
                <a:cs typeface="Abel"/>
                <a:sym typeface="Abel"/>
              </a:endParaRPr>
            </a:p>
          </p:txBody>
        </p:sp>
        <p:sp>
          <p:nvSpPr>
            <p:cNvPr id="271" name="Google Shape;271;g2d42cab6db3_0_137"/>
            <p:cNvSpPr txBox="1"/>
            <p:nvPr/>
          </p:nvSpPr>
          <p:spPr>
            <a:xfrm rot="-5400000">
              <a:off x="2615400" y="1825600"/>
              <a:ext cx="2496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s-419" sz="1200" u="none" cap="none" strike="noStrike">
                  <a:solidFill>
                    <a:srgbClr val="000000"/>
                  </a:solidFill>
                  <a:highlight>
                    <a:srgbClr val="FFFFFF"/>
                  </a:highlight>
                  <a:latin typeface="Abel"/>
                  <a:ea typeface="Abel"/>
                  <a:cs typeface="Abel"/>
                  <a:sym typeface="Abel"/>
                </a:rPr>
                <a:t>Complejidad óptima del modelo </a:t>
              </a:r>
              <a:endParaRPr b="0" i="1" sz="1200" u="none" cap="none" strike="noStrike">
                <a:solidFill>
                  <a:srgbClr val="000000"/>
                </a:solidFill>
                <a:highlight>
                  <a:srgbClr val="FFFFFF"/>
                </a:highlight>
                <a:latin typeface="Abel"/>
                <a:ea typeface="Abel"/>
                <a:cs typeface="Abel"/>
                <a:sym typeface="Abel"/>
              </a:endParaRPr>
            </a:p>
          </p:txBody>
        </p:sp>
        <p:sp>
          <p:nvSpPr>
            <p:cNvPr id="272" name="Google Shape;272;g2d42cab6db3_0_137"/>
            <p:cNvSpPr txBox="1"/>
            <p:nvPr/>
          </p:nvSpPr>
          <p:spPr>
            <a:xfrm>
              <a:off x="2166250" y="4665075"/>
              <a:ext cx="249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1" lang="es-419" sz="800" u="none" cap="none" strike="noStrike">
                  <a:solidFill>
                    <a:srgbClr val="000000"/>
                  </a:solidFill>
                  <a:highlight>
                    <a:srgbClr val="FFFFFF"/>
                  </a:highlight>
                  <a:latin typeface="Abel"/>
                  <a:ea typeface="Abel"/>
                  <a:cs typeface="Abel"/>
                  <a:sym typeface="Abel"/>
                </a:rPr>
                <a:t>Fuente: researchgate.net</a:t>
              </a:r>
              <a:endParaRPr b="0" i="1" sz="800" u="none" cap="none" strike="noStrike">
                <a:solidFill>
                  <a:srgbClr val="000000"/>
                </a:solidFill>
                <a:highlight>
                  <a:srgbClr val="FFFFFF"/>
                </a:highlight>
                <a:latin typeface="Abel"/>
                <a:ea typeface="Abel"/>
                <a:cs typeface="Abel"/>
                <a:sym typeface="Abe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78" name="Google Shape;278;p20"/>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p20"/>
          <p:cNvSpPr txBox="1"/>
          <p:nvPr>
            <p:ph type="title"/>
          </p:nvPr>
        </p:nvSpPr>
        <p:spPr>
          <a:xfrm>
            <a:off x="3622000" y="179925"/>
            <a:ext cx="51357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500" u="none" cap="none" strike="noStrike">
                <a:solidFill>
                  <a:schemeClr val="accent5"/>
                </a:solidFill>
                <a:latin typeface="Calibri"/>
                <a:ea typeface="Calibri"/>
                <a:cs typeface="Calibri"/>
                <a:sym typeface="Calibri"/>
              </a:rPr>
              <a:t>Campo multidisciplinario</a:t>
            </a:r>
            <a:endParaRPr b="0" i="0" sz="2500" u="none" cap="none" strike="noStrike">
              <a:solidFill>
                <a:schemeClr val="accent5"/>
              </a:solidFill>
              <a:latin typeface="Calibri"/>
              <a:ea typeface="Calibri"/>
              <a:cs typeface="Calibri"/>
              <a:sym typeface="Calibri"/>
            </a:endParaRPr>
          </a:p>
        </p:txBody>
      </p:sp>
      <p:pic>
        <p:nvPicPr>
          <p:cNvPr id="280" name="Google Shape;280;p20"/>
          <p:cNvPicPr preferRelativeResize="0"/>
          <p:nvPr/>
        </p:nvPicPr>
        <p:blipFill rotWithShape="1">
          <a:blip r:embed="rId4">
            <a:alphaModFix/>
          </a:blip>
          <a:srcRect b="0" l="0" r="0" t="0"/>
          <a:stretch/>
        </p:blipFill>
        <p:spPr>
          <a:xfrm>
            <a:off x="1276400" y="1045225"/>
            <a:ext cx="6372225" cy="32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g30ae829cc9d_0_0"/>
          <p:cNvPicPr preferRelativeResize="0"/>
          <p:nvPr/>
        </p:nvPicPr>
        <p:blipFill>
          <a:blip r:embed="rId3">
            <a:alphaModFix/>
          </a:blip>
          <a:stretch>
            <a:fillRect/>
          </a:stretch>
        </p:blipFill>
        <p:spPr>
          <a:xfrm>
            <a:off x="2693900" y="1041488"/>
            <a:ext cx="3060525" cy="306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2d438a05043_0_0"/>
          <p:cNvSpPr txBox="1"/>
          <p:nvPr/>
        </p:nvSpPr>
        <p:spPr>
          <a:xfrm>
            <a:off x="550600" y="1252600"/>
            <a:ext cx="7924800" cy="2004000"/>
          </a:xfrm>
          <a:prstGeom prst="rect">
            <a:avLst/>
          </a:prstGeom>
          <a:noFill/>
          <a:ln>
            <a:noFill/>
          </a:ln>
        </p:spPr>
        <p:txBody>
          <a:bodyPr anchorCtr="0" anchor="t" bIns="45700" lIns="91425" spcFirstLastPara="1" rIns="91425" wrap="square" tIns="45700">
            <a:spAutoFit/>
          </a:bodyPr>
          <a:lstStyle/>
          <a:p>
            <a:pPr indent="88900" lvl="0" marL="177800" rtl="0" algn="l">
              <a:lnSpc>
                <a:spcPct val="115000"/>
              </a:lnSpc>
              <a:spcBef>
                <a:spcPts val="1200"/>
              </a:spcBef>
              <a:spcAft>
                <a:spcPts val="0"/>
              </a:spcAft>
              <a:buClr>
                <a:schemeClr val="dk1"/>
              </a:buClr>
              <a:buSzPts val="1600"/>
              <a:buFont typeface="Arial"/>
              <a:buNone/>
            </a:pPr>
            <a:r>
              <a:rPr b="1" lang="es-419" sz="1600">
                <a:solidFill>
                  <a:schemeClr val="dk1"/>
                </a:solidFill>
              </a:rPr>
              <a:t>Algunos tips y normas:</a:t>
            </a:r>
            <a:endParaRPr b="1" sz="1600">
              <a:solidFill>
                <a:schemeClr val="dk1"/>
              </a:solidFill>
            </a:endParaRPr>
          </a:p>
          <a:p>
            <a:pPr indent="88900" lvl="0" marL="177800" rtl="0" algn="l">
              <a:lnSpc>
                <a:spcPct val="115000"/>
              </a:lnSpc>
              <a:spcBef>
                <a:spcPts val="1200"/>
              </a:spcBef>
              <a:spcAft>
                <a:spcPts val="0"/>
              </a:spcAft>
              <a:buClr>
                <a:schemeClr val="dk1"/>
              </a:buClr>
              <a:buSzPts val="1300"/>
              <a:buFont typeface="Arial"/>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rPr>
              <a:t>Break de 10 minutos a mitad de la clase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rPr>
              <a:t>Si tienen cámara, prendanla para interactuar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s-419" sz="1300">
                <a:solidFill>
                  <a:schemeClr val="dk1"/>
                </a:solidFill>
              </a:rPr>
              <a:t>Pregunten, compartan experiencias que sea un ida y vuelta </a:t>
            </a:r>
            <a:endParaRPr sz="1300">
              <a:solidFill>
                <a:schemeClr val="dk1"/>
              </a:solidFill>
            </a:endParaRPr>
          </a:p>
          <a:p>
            <a:pPr indent="0" lvl="0" marL="0" marR="0" rtl="0" algn="l">
              <a:spcBef>
                <a:spcPts val="0"/>
              </a:spcBef>
              <a:spcAft>
                <a:spcPts val="0"/>
              </a:spcAft>
              <a:buNone/>
            </a:pPr>
            <a:br>
              <a:rPr lang="es-419"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91" name="Google Shape;91;p2"/>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92" name="Google Shape;92;p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93" name="Google Shape;93;p2"/>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Reglamento del Obligatorio</a:t>
            </a:r>
            <a:endParaRPr b="0" i="0" sz="2900" u="none" cap="none" strike="noStrike">
              <a:solidFill>
                <a:schemeClr val="accent5"/>
              </a:solidFill>
              <a:latin typeface="Calibri"/>
              <a:ea typeface="Calibri"/>
              <a:cs typeface="Calibri"/>
              <a:sym typeface="Calibri"/>
            </a:endParaRPr>
          </a:p>
        </p:txBody>
      </p:sp>
      <p:sp>
        <p:nvSpPr>
          <p:cNvPr id="94" name="Google Shape;94;p2"/>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5" name="Google Shape;95;p2"/>
          <p:cNvSpPr txBox="1"/>
          <p:nvPr/>
        </p:nvSpPr>
        <p:spPr>
          <a:xfrm>
            <a:off x="333150" y="1089575"/>
            <a:ext cx="8195100" cy="3524400"/>
          </a:xfrm>
          <a:prstGeom prst="rect">
            <a:avLst/>
          </a:prstGeom>
          <a:noFill/>
          <a:ln>
            <a:noFill/>
          </a:ln>
        </p:spPr>
        <p:txBody>
          <a:bodyPr anchorCtr="0" anchor="ctr" bIns="91425" lIns="91425" spcFirstLastPara="1" rIns="91425" wrap="square" tIns="91425">
            <a:noAutofit/>
          </a:bodyPr>
          <a:lstStyle/>
          <a:p>
            <a:pPr indent="88900" lvl="0" marL="177800" marR="0" rtl="0" algn="l">
              <a:lnSpc>
                <a:spcPct val="115000"/>
              </a:lnSpc>
              <a:spcBef>
                <a:spcPts val="1200"/>
              </a:spcBef>
              <a:spcAft>
                <a:spcPts val="0"/>
              </a:spcAft>
              <a:buClr>
                <a:srgbClr val="000000"/>
              </a:buClr>
              <a:buSzPts val="1600"/>
              <a:buFont typeface="Arial"/>
              <a:buNone/>
            </a:pPr>
            <a:r>
              <a:rPr b="1" i="0" lang="es-419" sz="1600" u="none" cap="none" strike="noStrike">
                <a:solidFill>
                  <a:srgbClr val="000000"/>
                </a:solidFill>
                <a:latin typeface="Arial"/>
                <a:ea typeface="Arial"/>
                <a:cs typeface="Arial"/>
                <a:sym typeface="Arial"/>
              </a:rPr>
              <a:t>Instancias </a:t>
            </a:r>
            <a:endParaRPr b="1" i="0" sz="1600" u="none" cap="none" strike="noStrike">
              <a:solidFill>
                <a:srgbClr val="000000"/>
              </a:solidFill>
              <a:latin typeface="Arial"/>
              <a:ea typeface="Arial"/>
              <a:cs typeface="Arial"/>
              <a:sym typeface="Arial"/>
            </a:endParaRPr>
          </a:p>
          <a:p>
            <a:pPr indent="88900" lvl="0" marL="177800" marR="0" rtl="0" algn="l">
              <a:lnSpc>
                <a:spcPct val="115000"/>
              </a:lnSpc>
              <a:spcBef>
                <a:spcPts val="1200"/>
              </a:spcBef>
              <a:spcAft>
                <a:spcPts val="0"/>
              </a:spcAft>
              <a:buClr>
                <a:srgbClr val="000000"/>
              </a:buClr>
              <a:buSzPts val="1300"/>
              <a:buFont typeface="Arial"/>
              <a:buNone/>
            </a:pPr>
            <a:r>
              <a:rPr b="0" i="0" lang="es-419" sz="1300" u="none" cap="none" strike="noStrike">
                <a:solidFill>
                  <a:srgbClr val="000000"/>
                </a:solidFill>
                <a:latin typeface="Arial"/>
                <a:ea typeface="Arial"/>
                <a:cs typeface="Arial"/>
                <a:sym typeface="Arial"/>
              </a:rPr>
              <a:t>El trabajo final consta de 2 instancias: </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1200"/>
              </a:spcBef>
              <a:spcAft>
                <a:spcPts val="0"/>
              </a:spcAft>
              <a:buClr>
                <a:srgbClr val="000000"/>
              </a:buClr>
              <a:buSzPts val="1300"/>
              <a:buFont typeface="Arial"/>
              <a:buChar char="●"/>
            </a:pPr>
            <a:r>
              <a:rPr b="0" i="0" lang="es-419" sz="1300" u="none" cap="none" strike="noStrike">
                <a:solidFill>
                  <a:srgbClr val="000000"/>
                </a:solidFill>
                <a:latin typeface="Arial"/>
                <a:ea typeface="Arial"/>
                <a:cs typeface="Arial"/>
                <a:sym typeface="Arial"/>
              </a:rPr>
              <a:t>Realización de un modelo (resolver u</a:t>
            </a:r>
            <a:r>
              <a:rPr lang="es-419" sz="1300"/>
              <a:t>n problema de negocio</a:t>
            </a:r>
            <a:r>
              <a:rPr b="0" i="0" lang="es-419" sz="1300" u="none" cap="none" strike="noStrike">
                <a:solidFill>
                  <a:srgbClr val="000000"/>
                </a:solidFill>
                <a:latin typeface="Arial"/>
                <a:ea typeface="Arial"/>
                <a:cs typeface="Arial"/>
                <a:sym typeface="Arial"/>
              </a:rPr>
              <a:t>)</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b="0" i="0" lang="es-419" sz="1300" u="none" cap="none" strike="noStrike">
                <a:solidFill>
                  <a:srgbClr val="000000"/>
                </a:solidFill>
                <a:latin typeface="Arial"/>
                <a:ea typeface="Arial"/>
                <a:cs typeface="Arial"/>
                <a:sym typeface="Arial"/>
              </a:rPr>
              <a:t>Entrega de un documento de explicación de éste (mismo </a:t>
            </a:r>
            <a:r>
              <a:rPr lang="es-419" sz="1300"/>
              <a:t>notebook o documento separado</a:t>
            </a:r>
            <a:r>
              <a:rPr b="0" i="0" lang="es-419" sz="1300" u="none" cap="none" strike="noStrike">
                <a:solidFill>
                  <a:srgbClr val="000000"/>
                </a:solidFill>
                <a:latin typeface="Arial"/>
                <a:ea typeface="Arial"/>
                <a:cs typeface="Arial"/>
                <a:sym typeface="Arial"/>
              </a:rPr>
              <a:t>)</a:t>
            </a:r>
            <a:endParaRPr b="0" i="0" sz="1300" u="none" cap="none" strike="noStrike">
              <a:solidFill>
                <a:srgbClr val="000000"/>
              </a:solidFill>
              <a:latin typeface="Arial"/>
              <a:ea typeface="Arial"/>
              <a:cs typeface="Arial"/>
              <a:sym typeface="Arial"/>
            </a:endParaRPr>
          </a:p>
          <a:p>
            <a:pPr indent="0" lvl="0" marL="266700" marR="0" rtl="0" algn="l">
              <a:lnSpc>
                <a:spcPct val="115000"/>
              </a:lnSpc>
              <a:spcBef>
                <a:spcPts val="1200"/>
              </a:spcBef>
              <a:spcAft>
                <a:spcPts val="0"/>
              </a:spcAft>
              <a:buClr>
                <a:srgbClr val="000000"/>
              </a:buClr>
              <a:buSzPts val="200"/>
              <a:buFont typeface="Arial"/>
              <a:buNone/>
            </a:pPr>
            <a:r>
              <a:rPr b="0" i="0" lang="es-419" sz="200" u="none" cap="none" strike="noStrike">
                <a:solidFill>
                  <a:srgbClr val="000000"/>
                </a:solidFill>
                <a:latin typeface="Calibri"/>
                <a:ea typeface="Calibri"/>
                <a:cs typeface="Calibri"/>
                <a:sym typeface="Calibri"/>
              </a:rPr>
              <a:t> </a:t>
            </a:r>
            <a:endParaRPr b="0" i="0" sz="200" u="none" cap="none" strike="noStrike">
              <a:solidFill>
                <a:srgbClr val="000000"/>
              </a:solidFill>
              <a:latin typeface="Calibri"/>
              <a:ea typeface="Calibri"/>
              <a:cs typeface="Calibri"/>
              <a:sym typeface="Calibri"/>
            </a:endParaRPr>
          </a:p>
          <a:p>
            <a:pPr indent="0" lvl="0" marL="177800" marR="0" rtl="0" algn="l">
              <a:lnSpc>
                <a:spcPct val="115000"/>
              </a:lnSpc>
              <a:spcBef>
                <a:spcPts val="1200"/>
              </a:spcBef>
              <a:spcAft>
                <a:spcPts val="0"/>
              </a:spcAft>
              <a:buClr>
                <a:srgbClr val="000000"/>
              </a:buClr>
              <a:buSzPts val="1600"/>
              <a:buFont typeface="Arial"/>
              <a:buNone/>
            </a:pPr>
            <a:r>
              <a:rPr b="1" i="0" lang="es-419" sz="1600" u="none" cap="none" strike="noStrike">
                <a:solidFill>
                  <a:srgbClr val="000000"/>
                </a:solidFill>
                <a:latin typeface="Arial"/>
                <a:ea typeface="Arial"/>
                <a:cs typeface="Arial"/>
                <a:sym typeface="Arial"/>
              </a:rPr>
              <a:t>Conformación de los equipos </a:t>
            </a:r>
            <a:endParaRPr b="1" i="0" sz="1600" u="none" cap="none" strike="noStrike">
              <a:solidFill>
                <a:srgbClr val="000000"/>
              </a:solidFill>
              <a:latin typeface="Arial"/>
              <a:ea typeface="Arial"/>
              <a:cs typeface="Arial"/>
              <a:sym typeface="Arial"/>
            </a:endParaRPr>
          </a:p>
          <a:p>
            <a:pPr indent="-311150" lvl="0" marL="457200" marR="0" rtl="0" algn="l">
              <a:lnSpc>
                <a:spcPct val="115000"/>
              </a:lnSpc>
              <a:spcBef>
                <a:spcPts val="1200"/>
              </a:spcBef>
              <a:spcAft>
                <a:spcPts val="0"/>
              </a:spcAft>
              <a:buClr>
                <a:srgbClr val="000000"/>
              </a:buClr>
              <a:buSzPts val="1300"/>
              <a:buFont typeface="Arial"/>
              <a:buChar char="●"/>
            </a:pPr>
            <a:r>
              <a:rPr b="0" i="0" lang="es-419" sz="1300" u="none" cap="none" strike="noStrike">
                <a:solidFill>
                  <a:srgbClr val="000000"/>
                </a:solidFill>
                <a:latin typeface="Arial"/>
                <a:ea typeface="Arial"/>
                <a:cs typeface="Arial"/>
                <a:sym typeface="Arial"/>
              </a:rPr>
              <a:t>Deben conformarse equipos de 3 integrantes, en caso de que la cantidad de alumnos del grupo del curso no sea múltiplo de 3 se permitirá crear grupos de menos integrantes. En ese caso, debe coordinarse previamente con administración corporativa. </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b="0" i="0" lang="es-419" sz="1300" u="none" cap="none" strike="noStrike">
                <a:solidFill>
                  <a:srgbClr val="000000"/>
                </a:solidFill>
                <a:latin typeface="Arial"/>
                <a:ea typeface="Arial"/>
                <a:cs typeface="Arial"/>
                <a:sym typeface="Arial"/>
              </a:rPr>
              <a:t>No esté permitido compartir información entre equipos. </a:t>
            </a:r>
            <a:endParaRPr b="0" i="0" sz="1300" u="none" cap="none" strike="noStrike">
              <a:solidFill>
                <a:srgbClr val="000000"/>
              </a:solidFill>
              <a:latin typeface="Arial"/>
              <a:ea typeface="Arial"/>
              <a:cs typeface="Arial"/>
              <a:sym typeface="Arial"/>
            </a:endParaRPr>
          </a:p>
          <a:p>
            <a:pPr indent="88900" lvl="0" marL="177800" marR="0" rtl="0" algn="l">
              <a:lnSpc>
                <a:spcPct val="115000"/>
              </a:lnSpc>
              <a:spcBef>
                <a:spcPts val="1200"/>
              </a:spcBef>
              <a:spcAft>
                <a:spcPts val="0"/>
              </a:spcAft>
              <a:buClr>
                <a:srgbClr val="000000"/>
              </a:buClr>
              <a:buSzPts val="850"/>
              <a:buFont typeface="Arial"/>
              <a:buNone/>
            </a:pPr>
            <a:r>
              <a:rPr b="0" i="0" lang="es-419" sz="850" u="none" cap="none" strike="noStrike">
                <a:solidFill>
                  <a:srgbClr val="000000"/>
                </a:solidFill>
                <a:latin typeface="Calibri"/>
                <a:ea typeface="Calibri"/>
                <a:cs typeface="Calibri"/>
                <a:sym typeface="Calibri"/>
              </a:rPr>
              <a:t> </a:t>
            </a:r>
            <a:endParaRPr b="0" i="0" sz="850" u="none" cap="none" strike="noStrike">
              <a:solidFill>
                <a:srgbClr val="000000"/>
              </a:solidFill>
              <a:latin typeface="Calibri"/>
              <a:ea typeface="Calibri"/>
              <a:cs typeface="Calibri"/>
              <a:sym typeface="Calibri"/>
            </a:endParaRPr>
          </a:p>
          <a:p>
            <a:pPr indent="88900" lvl="0" marL="177800" marR="0" rtl="0" algn="l">
              <a:lnSpc>
                <a:spcPct val="141136"/>
              </a:lnSpc>
              <a:spcBef>
                <a:spcPts val="1200"/>
              </a:spcBef>
              <a:spcAft>
                <a:spcPts val="120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01" name="Google Shape;101;p3"/>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 name="Google Shape;102;p3"/>
          <p:cNvSpPr txBox="1"/>
          <p:nvPr/>
        </p:nvSpPr>
        <p:spPr>
          <a:xfrm>
            <a:off x="229150" y="1193550"/>
            <a:ext cx="8195100" cy="3000000"/>
          </a:xfrm>
          <a:prstGeom prst="rect">
            <a:avLst/>
          </a:prstGeom>
          <a:noFill/>
          <a:ln>
            <a:noFill/>
          </a:ln>
        </p:spPr>
        <p:txBody>
          <a:bodyPr anchorCtr="0" anchor="ctr" bIns="91425" lIns="91425" spcFirstLastPara="1" rIns="91425" wrap="square" tIns="91425">
            <a:noAutofit/>
          </a:bodyPr>
          <a:lstStyle/>
          <a:p>
            <a:pPr indent="88900" lvl="0" marL="177800" marR="0" rtl="0" algn="l">
              <a:lnSpc>
                <a:spcPct val="115000"/>
              </a:lnSpc>
              <a:spcBef>
                <a:spcPts val="1200"/>
              </a:spcBef>
              <a:spcAft>
                <a:spcPts val="0"/>
              </a:spcAft>
              <a:buClr>
                <a:schemeClr val="dk1"/>
              </a:buClr>
              <a:buSzPts val="1100"/>
              <a:buFont typeface="Arial"/>
              <a:buNone/>
            </a:pPr>
            <a:r>
              <a:rPr b="1" i="0" lang="es-419" sz="1600" u="none" cap="none" strike="noStrike">
                <a:solidFill>
                  <a:schemeClr val="dk1"/>
                </a:solidFill>
                <a:latin typeface="Arial"/>
                <a:ea typeface="Arial"/>
                <a:cs typeface="Arial"/>
                <a:sym typeface="Arial"/>
              </a:rPr>
              <a:t>Recepción de la Entrega final </a:t>
            </a:r>
            <a:endParaRPr b="1" i="0" sz="16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Se recibirán los trabajos hasta 15 días luego de la última clase de su grupo. </a:t>
            </a:r>
            <a:endParaRPr b="0" i="0" sz="1300" u="none" cap="none" strike="noStrike">
              <a:solidFill>
                <a:schemeClr val="dk1"/>
              </a:solidFill>
              <a:latin typeface="Arial"/>
              <a:ea typeface="Arial"/>
              <a:cs typeface="Arial"/>
              <a:sym typeface="Arial"/>
            </a:endParaRPr>
          </a:p>
          <a:p>
            <a:pPr indent="-304800" lvl="0" marL="457200" marR="1435100" rtl="0" algn="l">
              <a:lnSpc>
                <a:spcPct val="115000"/>
              </a:lnSpc>
              <a:spcBef>
                <a:spcPts val="0"/>
              </a:spcBef>
              <a:spcAft>
                <a:spcPts val="0"/>
              </a:spcAft>
              <a:buClr>
                <a:schemeClr val="dk1"/>
              </a:buClr>
              <a:buSzPts val="1200"/>
              <a:buFont typeface="Calibri"/>
              <a:buChar char="●"/>
            </a:pPr>
            <a:r>
              <a:rPr b="0" i="0" lang="es-419" sz="1300" u="none" cap="none" strike="noStrike">
                <a:solidFill>
                  <a:schemeClr val="dk1"/>
                </a:solidFill>
                <a:latin typeface="Arial"/>
                <a:ea typeface="Arial"/>
                <a:cs typeface="Arial"/>
                <a:sym typeface="Arial"/>
              </a:rPr>
              <a:t>El documento de texto, deberá ser subido al Salón Virtual de la materia hasta la fecha de entrega en el Capítulo “Obligatorio diciembre 2021, Grupo XXXX”.</a:t>
            </a:r>
            <a:r>
              <a:rPr b="0" i="0" lang="es-419"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88900" lvl="0" marL="177800" marR="0" rtl="0" algn="l">
              <a:lnSpc>
                <a:spcPct val="115000"/>
              </a:lnSpc>
              <a:spcBef>
                <a:spcPts val="1200"/>
              </a:spcBef>
              <a:spcAft>
                <a:spcPts val="0"/>
              </a:spcAft>
              <a:buClr>
                <a:schemeClr val="dk1"/>
              </a:buClr>
              <a:buSzPts val="1100"/>
              <a:buFont typeface="Arial"/>
              <a:buNone/>
            </a:pPr>
            <a:r>
              <a:rPr b="1" i="0" lang="es-419" sz="1600" u="none" cap="none" strike="noStrike">
                <a:solidFill>
                  <a:schemeClr val="dk1"/>
                </a:solidFill>
                <a:latin typeface="Arial"/>
                <a:ea typeface="Arial"/>
                <a:cs typeface="Arial"/>
                <a:sym typeface="Arial"/>
              </a:rPr>
              <a:t>Consultas </a:t>
            </a:r>
            <a:endParaRPr b="1" i="0" sz="1600" u="none" cap="none" strike="noStrike">
              <a:solidFill>
                <a:schemeClr val="dk1"/>
              </a:solidFill>
              <a:latin typeface="Arial"/>
              <a:ea typeface="Arial"/>
              <a:cs typeface="Arial"/>
              <a:sym typeface="Arial"/>
            </a:endParaRPr>
          </a:p>
          <a:p>
            <a:pPr indent="-311150" lvl="0" marL="457200" marR="1498600" rtl="0" algn="l">
              <a:lnSpc>
                <a:spcPct val="115000"/>
              </a:lnSpc>
              <a:spcBef>
                <a:spcPts val="12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Los participantes tendrán una instancia de consultas el último día de clase a las 19 hs, con confirmación de asistencia previa. </a:t>
            </a:r>
            <a:endParaRPr b="0" i="0" sz="1300" u="none" cap="none" strike="noStrike">
              <a:solidFill>
                <a:schemeClr val="dk1"/>
              </a:solidFill>
              <a:latin typeface="Arial"/>
              <a:ea typeface="Arial"/>
              <a:cs typeface="Arial"/>
              <a:sym typeface="Arial"/>
            </a:endParaRPr>
          </a:p>
          <a:p>
            <a:pPr indent="-311150" lvl="0" marL="457200" marR="1498600" rtl="0" algn="l">
              <a:lnSpc>
                <a:spcPct val="115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Sin perjuicio de lo anterior, los alumnos podrán consultar vía mensajes de Moodle todas las dudas que sean necesarias para poder entregar el trabajo final. </a:t>
            </a:r>
            <a:endParaRPr b="0" i="0" sz="1300" u="none" cap="none" strike="noStrike">
              <a:solidFill>
                <a:schemeClr val="dk1"/>
              </a:solidFill>
              <a:latin typeface="Arial"/>
              <a:ea typeface="Arial"/>
              <a:cs typeface="Arial"/>
              <a:sym typeface="Arial"/>
            </a:endParaRPr>
          </a:p>
          <a:p>
            <a:pPr indent="88900" lvl="0" marL="177800" marR="0" rtl="0" algn="l">
              <a:lnSpc>
                <a:spcPct val="141136"/>
              </a:lnSpc>
              <a:spcBef>
                <a:spcPts val="1200"/>
              </a:spcBef>
              <a:spcAft>
                <a:spcPts val="120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
        <p:nvSpPr>
          <p:cNvPr id="103" name="Google Shape;103;p3"/>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Reglamento del Obligatorio</a:t>
            </a:r>
            <a:endParaRPr b="0" i="0" sz="2900" u="none" cap="none" strike="noStrike">
              <a:solidFill>
                <a:schemeClr val="accent5"/>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09" name="Google Shape;109;p4"/>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0" name="Google Shape;110;p4"/>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Reglamento del Obligatorio</a:t>
            </a:r>
            <a:endParaRPr b="0" i="0" sz="2900" u="none" cap="none" strike="noStrike">
              <a:solidFill>
                <a:schemeClr val="accent5"/>
              </a:solidFill>
              <a:latin typeface="Calibri"/>
              <a:ea typeface="Calibri"/>
              <a:cs typeface="Calibri"/>
              <a:sym typeface="Calibri"/>
            </a:endParaRPr>
          </a:p>
        </p:txBody>
      </p:sp>
      <p:sp>
        <p:nvSpPr>
          <p:cNvPr id="111" name="Google Shape;111;p4"/>
          <p:cNvSpPr txBox="1"/>
          <p:nvPr/>
        </p:nvSpPr>
        <p:spPr>
          <a:xfrm>
            <a:off x="229150" y="1193550"/>
            <a:ext cx="8195100" cy="3000000"/>
          </a:xfrm>
          <a:prstGeom prst="rect">
            <a:avLst/>
          </a:prstGeom>
          <a:noFill/>
          <a:ln>
            <a:noFill/>
          </a:ln>
        </p:spPr>
        <p:txBody>
          <a:bodyPr anchorCtr="0" anchor="ctr" bIns="91425" lIns="91425" spcFirstLastPara="1" rIns="91425" wrap="square" tIns="91425">
            <a:noAutofit/>
          </a:bodyPr>
          <a:lstStyle/>
          <a:p>
            <a:pPr indent="0" lvl="0" marL="177800" marR="0" rtl="0" algn="l">
              <a:lnSpc>
                <a:spcPct val="115000"/>
              </a:lnSpc>
              <a:spcBef>
                <a:spcPts val="1200"/>
              </a:spcBef>
              <a:spcAft>
                <a:spcPts val="0"/>
              </a:spcAft>
              <a:buClr>
                <a:schemeClr val="dk1"/>
              </a:buClr>
              <a:buSzPts val="1100"/>
              <a:buFont typeface="Arial"/>
              <a:buNone/>
            </a:pPr>
            <a:r>
              <a:rPr b="1" i="0" lang="es-419" sz="1600" u="none" cap="none" strike="noStrike">
                <a:solidFill>
                  <a:schemeClr val="dk1"/>
                </a:solidFill>
                <a:latin typeface="Arial"/>
                <a:ea typeface="Arial"/>
                <a:cs typeface="Arial"/>
                <a:sym typeface="Arial"/>
              </a:rPr>
              <a:t>Corrección </a:t>
            </a:r>
            <a:endParaRPr b="1" i="0" sz="1600" u="none" cap="none" strike="noStrike">
              <a:solidFill>
                <a:schemeClr val="dk1"/>
              </a:solidFill>
              <a:latin typeface="Arial"/>
              <a:ea typeface="Arial"/>
              <a:cs typeface="Arial"/>
              <a:sym typeface="Arial"/>
            </a:endParaRPr>
          </a:p>
          <a:p>
            <a:pPr indent="0" lvl="0" marL="177800" marR="1244600" rtl="0" algn="l">
              <a:lnSpc>
                <a:spcPct val="115000"/>
              </a:lnSpc>
              <a:spcBef>
                <a:spcPts val="12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La corrección del trabajo se realizará en un máximo de 15 días laborales desde la fecha de entrega y se comunicará vía email de la calificación y observaciones del docente. </a:t>
            </a:r>
            <a:endParaRPr b="0" i="0" sz="1300" u="none" cap="none" strike="noStrike">
              <a:solidFill>
                <a:schemeClr val="dk1"/>
              </a:solidFill>
              <a:latin typeface="Arial"/>
              <a:ea typeface="Arial"/>
              <a:cs typeface="Arial"/>
              <a:sym typeface="Arial"/>
            </a:endParaRPr>
          </a:p>
          <a:p>
            <a:pPr indent="88900" lvl="0" marL="177800" marR="0" rtl="0" algn="l">
              <a:lnSpc>
                <a:spcPct val="115000"/>
              </a:lnSpc>
              <a:spcBef>
                <a:spcPts val="1200"/>
              </a:spcBef>
              <a:spcAft>
                <a:spcPts val="0"/>
              </a:spcAft>
              <a:buClr>
                <a:schemeClr val="dk1"/>
              </a:buClr>
              <a:buSzPts val="1100"/>
              <a:buFont typeface="Arial"/>
              <a:buNone/>
            </a:pPr>
            <a:r>
              <a:rPr b="0" i="0" lang="es-419" sz="900" u="none" cap="none" strike="noStrike">
                <a:solidFill>
                  <a:schemeClr val="dk1"/>
                </a:solidFill>
                <a:latin typeface="Calibri"/>
                <a:ea typeface="Calibri"/>
                <a:cs typeface="Calibri"/>
                <a:sym typeface="Calibri"/>
              </a:rPr>
              <a:t> </a:t>
            </a:r>
            <a:endParaRPr b="0" i="0" sz="900" u="none" cap="none" strike="noStrike">
              <a:solidFill>
                <a:schemeClr val="dk1"/>
              </a:solidFill>
              <a:latin typeface="Calibri"/>
              <a:ea typeface="Calibri"/>
              <a:cs typeface="Calibri"/>
              <a:sym typeface="Calibri"/>
            </a:endParaRPr>
          </a:p>
          <a:p>
            <a:pPr indent="0" lvl="0" marL="177800" marR="0" rtl="0" algn="l">
              <a:lnSpc>
                <a:spcPct val="115000"/>
              </a:lnSpc>
              <a:spcBef>
                <a:spcPts val="1200"/>
              </a:spcBef>
              <a:spcAft>
                <a:spcPts val="0"/>
              </a:spcAft>
              <a:buClr>
                <a:schemeClr val="dk1"/>
              </a:buClr>
              <a:buSzPts val="1100"/>
              <a:buFont typeface="Arial"/>
              <a:buNone/>
            </a:pPr>
            <a:r>
              <a:rPr b="1" i="0" lang="es-419" sz="1600" u="none" cap="none" strike="noStrike">
                <a:solidFill>
                  <a:schemeClr val="dk1"/>
                </a:solidFill>
                <a:latin typeface="Arial"/>
                <a:ea typeface="Arial"/>
                <a:cs typeface="Arial"/>
                <a:sym typeface="Arial"/>
              </a:rPr>
              <a:t>Aprobación </a:t>
            </a:r>
            <a:endParaRPr b="1" i="0" sz="1600" u="none" cap="none" strike="noStrike">
              <a:solidFill>
                <a:schemeClr val="dk1"/>
              </a:solidFill>
              <a:latin typeface="Arial"/>
              <a:ea typeface="Arial"/>
              <a:cs typeface="Arial"/>
              <a:sym typeface="Arial"/>
            </a:endParaRPr>
          </a:p>
          <a:p>
            <a:pPr indent="0" lvl="0" marL="177800" marR="0" rtl="0" algn="l">
              <a:lnSpc>
                <a:spcPct val="141136"/>
              </a:lnSpc>
              <a:spcBef>
                <a:spcPts val="12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La aprobación de la materia se obtendrá con al menos el 70% de los puntos del trabajo final.</a:t>
            </a:r>
            <a:endParaRPr b="0" i="0" sz="1300" u="none" cap="none" strike="noStrike">
              <a:solidFill>
                <a:schemeClr val="dk1"/>
              </a:solidFill>
              <a:latin typeface="Arial"/>
              <a:ea typeface="Arial"/>
              <a:cs typeface="Arial"/>
              <a:sym typeface="Arial"/>
            </a:endParaRPr>
          </a:p>
          <a:p>
            <a:pPr indent="88900" lvl="0" marL="177800" marR="0" rtl="0" algn="l">
              <a:lnSpc>
                <a:spcPct val="141136"/>
              </a:lnSpc>
              <a:spcBef>
                <a:spcPts val="1200"/>
              </a:spcBef>
              <a:spcAft>
                <a:spcPts val="120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17" name="Google Shape;117;p5"/>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8" name="Google Shape;118;p5"/>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19" name="Google Shape;119;p5"/>
          <p:cNvSpPr txBox="1"/>
          <p:nvPr/>
        </p:nvSpPr>
        <p:spPr>
          <a:xfrm>
            <a:off x="184200" y="1400375"/>
            <a:ext cx="5409000" cy="30000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0"/>
              </a:spcAft>
              <a:buClr>
                <a:srgbClr val="000000"/>
              </a:buClr>
              <a:buSzPts val="1300"/>
              <a:buFont typeface="Arial"/>
              <a:buNone/>
            </a:pPr>
            <a:r>
              <a:rPr b="0" i="0" lang="es-419" sz="1300" u="none" cap="none" strike="noStrike">
                <a:solidFill>
                  <a:srgbClr val="202124"/>
                </a:solidFill>
                <a:latin typeface="Arial"/>
                <a:ea typeface="Arial"/>
                <a:cs typeface="Arial"/>
                <a:sym typeface="Arial"/>
              </a:rPr>
              <a:t>¿Qué significa aprender? Podríamos decir que, una vez que aprendemos algo, podemos repetirlo de una manera más o menos detallada. En realidad, aprender implica mucho más que copiar un comportamiento o memorizar una poesía. De hecho, entendemos lo que aprendemos y somos capaces de</a:t>
            </a:r>
            <a:r>
              <a:rPr b="0" i="0" lang="es-419" sz="1300" u="none" cap="none" strike="noStrike">
                <a:solidFill>
                  <a:srgbClr val="202124"/>
                </a:solidFill>
                <a:highlight>
                  <a:srgbClr val="FCE5CD"/>
                </a:highlight>
                <a:latin typeface="Arial"/>
                <a:ea typeface="Arial"/>
                <a:cs typeface="Arial"/>
                <a:sym typeface="Arial"/>
              </a:rPr>
              <a:t> </a:t>
            </a:r>
            <a:r>
              <a:rPr b="1" i="0" lang="es-419" sz="1300" u="none" cap="none" strike="noStrike">
                <a:solidFill>
                  <a:srgbClr val="202124"/>
                </a:solidFill>
                <a:highlight>
                  <a:srgbClr val="FCE5CD"/>
                </a:highlight>
              </a:rPr>
              <a:t>generalizar</a:t>
            </a:r>
            <a:r>
              <a:rPr b="0" i="0" lang="es-419" sz="1300" u="none" cap="none" strike="noStrike">
                <a:solidFill>
                  <a:srgbClr val="202124"/>
                </a:solidFill>
                <a:highlight>
                  <a:srgbClr val="FCE5CD"/>
                </a:highlight>
                <a:latin typeface="Arial"/>
                <a:ea typeface="Arial"/>
                <a:cs typeface="Arial"/>
                <a:sym typeface="Arial"/>
              </a:rPr>
              <a:t> ese conocimiento</a:t>
            </a:r>
            <a:r>
              <a:rPr b="0" i="0" lang="es-419" sz="1300" u="none" cap="none" strike="noStrike">
                <a:solidFill>
                  <a:srgbClr val="202124"/>
                </a:solidFill>
                <a:latin typeface="Arial"/>
                <a:ea typeface="Arial"/>
                <a:cs typeface="Arial"/>
                <a:sym typeface="Arial"/>
              </a:rPr>
              <a:t>, lo que nos ayuda a</a:t>
            </a:r>
            <a:r>
              <a:rPr b="0" i="0" lang="es-419" sz="1300" u="sng" cap="none" strike="noStrike">
                <a:solidFill>
                  <a:srgbClr val="202124"/>
                </a:solidFill>
                <a:latin typeface="Arial"/>
                <a:ea typeface="Arial"/>
                <a:cs typeface="Arial"/>
                <a:sym typeface="Arial"/>
              </a:rPr>
              <a:t> reaccionar correctamente ante nuevas personas, lugares y situaciones. </a:t>
            </a:r>
            <a:r>
              <a:rPr lang="es-419" sz="1300">
                <a:solidFill>
                  <a:srgbClr val="202124"/>
                </a:solidFill>
              </a:rPr>
              <a:t>(A</a:t>
            </a:r>
            <a:r>
              <a:rPr lang="es-419" sz="1300">
                <a:solidFill>
                  <a:srgbClr val="202124"/>
                </a:solidFill>
              </a:rPr>
              <a:t>daptarse a nuevas situaciones</a:t>
            </a:r>
            <a:r>
              <a:rPr lang="es-419" sz="1300">
                <a:solidFill>
                  <a:srgbClr val="202124"/>
                </a:solidFill>
              </a:rPr>
              <a:t>)</a:t>
            </a:r>
            <a:endParaRPr sz="1300">
              <a:solidFill>
                <a:srgbClr val="202124"/>
              </a:solidFill>
            </a:endParaRPr>
          </a:p>
          <a:p>
            <a:pPr indent="0" lvl="0" marL="177800" marR="0" rtl="0" algn="l">
              <a:lnSpc>
                <a:spcPct val="141136"/>
              </a:lnSpc>
              <a:spcBef>
                <a:spcPts val="1200"/>
              </a:spcBef>
              <a:spcAft>
                <a:spcPts val="1200"/>
              </a:spcAft>
              <a:buClr>
                <a:srgbClr val="000000"/>
              </a:buClr>
              <a:buSzPts val="1300"/>
              <a:buFont typeface="Arial"/>
              <a:buNone/>
            </a:pPr>
            <a:r>
              <a:rPr lang="es-419" sz="1200">
                <a:solidFill>
                  <a:srgbClr val="202124"/>
                </a:solidFill>
              </a:rPr>
              <a:t>Necesito conocer todas las razas de perros para identificar que es un perro? </a:t>
            </a:r>
            <a:endParaRPr sz="1200">
              <a:solidFill>
                <a:srgbClr val="202124"/>
              </a:solidFill>
            </a:endParaRPr>
          </a:p>
        </p:txBody>
      </p:sp>
      <p:pic>
        <p:nvPicPr>
          <p:cNvPr id="120" name="Google Shape;120;p5"/>
          <p:cNvPicPr preferRelativeResize="0"/>
          <p:nvPr/>
        </p:nvPicPr>
        <p:blipFill rotWithShape="1">
          <a:blip r:embed="rId4">
            <a:alphaModFix/>
          </a:blip>
          <a:srcRect b="0" l="0" r="0" t="0"/>
          <a:stretch/>
        </p:blipFill>
        <p:spPr>
          <a:xfrm>
            <a:off x="5673675" y="1732900"/>
            <a:ext cx="3246000" cy="20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6"/>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126" name="Google Shape;126;p6"/>
          <p:cNvSpPr txBox="1"/>
          <p:nvPr/>
        </p:nvSpPr>
        <p:spPr>
          <a:xfrm>
            <a:off x="510575" y="1304775"/>
            <a:ext cx="544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7" name="Google Shape;127;p6"/>
          <p:cNvSpPr txBox="1"/>
          <p:nvPr>
            <p:ph type="title"/>
          </p:nvPr>
        </p:nvSpPr>
        <p:spPr>
          <a:xfrm>
            <a:off x="3950466" y="179923"/>
            <a:ext cx="4807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0" i="0" lang="es-419" sz="2900" u="none" cap="none" strike="noStrike">
                <a:solidFill>
                  <a:schemeClr val="accent5"/>
                </a:solidFill>
                <a:latin typeface="Calibri"/>
                <a:ea typeface="Calibri"/>
                <a:cs typeface="Calibri"/>
                <a:sym typeface="Calibri"/>
              </a:rPr>
              <a:t>Aprendizaje y modelos</a:t>
            </a:r>
            <a:endParaRPr b="0" i="0" sz="2900" u="none" cap="none" strike="noStrike">
              <a:solidFill>
                <a:schemeClr val="accent5"/>
              </a:solidFill>
              <a:latin typeface="Calibri"/>
              <a:ea typeface="Calibri"/>
              <a:cs typeface="Calibri"/>
              <a:sym typeface="Calibri"/>
            </a:endParaRPr>
          </a:p>
        </p:txBody>
      </p:sp>
      <p:sp>
        <p:nvSpPr>
          <p:cNvPr id="128" name="Google Shape;128;p6"/>
          <p:cNvSpPr txBox="1"/>
          <p:nvPr/>
        </p:nvSpPr>
        <p:spPr>
          <a:xfrm>
            <a:off x="184200" y="1400375"/>
            <a:ext cx="4257900" cy="3000000"/>
          </a:xfrm>
          <a:prstGeom prst="rect">
            <a:avLst/>
          </a:prstGeom>
          <a:noFill/>
          <a:ln>
            <a:noFill/>
          </a:ln>
        </p:spPr>
        <p:txBody>
          <a:bodyPr anchorCtr="0" anchor="ctr" bIns="91425" lIns="91425" spcFirstLastPara="1" rIns="91425" wrap="square" tIns="91425">
            <a:noAutofit/>
          </a:bodyPr>
          <a:lstStyle/>
          <a:p>
            <a:pPr indent="0" lvl="0" marL="177800" marR="0" rtl="0" algn="l">
              <a:lnSpc>
                <a:spcPct val="141136"/>
              </a:lnSpc>
              <a:spcBef>
                <a:spcPts val="1200"/>
              </a:spcBef>
              <a:spcAft>
                <a:spcPts val="1200"/>
              </a:spcAft>
              <a:buClr>
                <a:srgbClr val="000000"/>
              </a:buClr>
              <a:buSzPts val="1300"/>
              <a:buFont typeface="Arial"/>
              <a:buNone/>
            </a:pPr>
            <a:r>
              <a:rPr b="0" i="0" lang="es-419" sz="1300" u="none" cap="none" strike="noStrike">
                <a:solidFill>
                  <a:srgbClr val="202124"/>
                </a:solidFill>
                <a:latin typeface="Arial"/>
                <a:ea typeface="Arial"/>
                <a:cs typeface="Arial"/>
                <a:sym typeface="Arial"/>
              </a:rPr>
              <a:t>La tecnología ha evolucionado de tal manera que ahora podemos crear máquinas que </a:t>
            </a:r>
            <a:r>
              <a:rPr b="1" i="1" lang="es-419" sz="1300" u="none" cap="none" strike="noStrike">
                <a:solidFill>
                  <a:srgbClr val="202124"/>
                </a:solidFill>
                <a:latin typeface="Arial"/>
                <a:ea typeface="Arial"/>
                <a:cs typeface="Arial"/>
                <a:sym typeface="Arial"/>
              </a:rPr>
              <a:t>piensan</a:t>
            </a:r>
            <a:r>
              <a:rPr b="0" i="0" lang="es-419" sz="1300" u="none" cap="none" strike="noStrike">
                <a:solidFill>
                  <a:srgbClr val="202124"/>
                </a:solidFill>
                <a:latin typeface="Arial"/>
                <a:ea typeface="Arial"/>
                <a:cs typeface="Arial"/>
                <a:sym typeface="Arial"/>
              </a:rPr>
              <a:t>, o al menos parecen hacerlo. De hecho, la mayoría de los sistemas que llamamos inteligentes sólo son capaces de </a:t>
            </a:r>
            <a:r>
              <a:rPr b="1" i="0" lang="es-419" sz="1300" u="none" cap="none" strike="noStrike">
                <a:solidFill>
                  <a:srgbClr val="202124"/>
                </a:solidFill>
              </a:rPr>
              <a:t>realizar tareas repetitivas o reaccionar a las entradas externas de acuerdo con lo que sea que los he mostrado a modo de ejemplo.</a:t>
            </a:r>
            <a:endParaRPr b="1" i="0" sz="1300" u="none" cap="none" strike="noStrike">
              <a:solidFill>
                <a:srgbClr val="202124"/>
              </a:solidFill>
            </a:endParaRPr>
          </a:p>
        </p:txBody>
      </p:sp>
      <p:pic>
        <p:nvPicPr>
          <p:cNvPr id="129" name="Google Shape;129;p6"/>
          <p:cNvPicPr preferRelativeResize="0"/>
          <p:nvPr/>
        </p:nvPicPr>
        <p:blipFill rotWithShape="1">
          <a:blip r:embed="rId4">
            <a:alphaModFix/>
          </a:blip>
          <a:srcRect b="0" l="0" r="0" t="0"/>
          <a:stretch/>
        </p:blipFill>
        <p:spPr>
          <a:xfrm>
            <a:off x="4482100" y="935200"/>
            <a:ext cx="2909423" cy="1747501"/>
          </a:xfrm>
          <a:prstGeom prst="rect">
            <a:avLst/>
          </a:prstGeom>
          <a:noFill/>
          <a:ln>
            <a:noFill/>
          </a:ln>
        </p:spPr>
      </p:pic>
      <p:pic>
        <p:nvPicPr>
          <p:cNvPr id="130" name="Google Shape;130;p6"/>
          <p:cNvPicPr preferRelativeResize="0"/>
          <p:nvPr/>
        </p:nvPicPr>
        <p:blipFill rotWithShape="1">
          <a:blip r:embed="rId5">
            <a:alphaModFix/>
          </a:blip>
          <a:srcRect b="0" l="0" r="0" t="0"/>
          <a:stretch/>
        </p:blipFill>
        <p:spPr>
          <a:xfrm>
            <a:off x="6122500" y="2834650"/>
            <a:ext cx="2635176" cy="156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